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270f159235844e7" /><Relationship Type="http://schemas.openxmlformats.org/officeDocument/2006/relationships/extended-properties" Target="/docProps/app.xml" Id="R50609c78fdc64d9f" /><Relationship Type="http://schemas.openxmlformats.org/officeDocument/2006/relationships/officeDocument" Target="/ppt/presentation.xml" Id="Re3e379abbb2f4c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69c829f84f4a35"/>
  </p:sldMasterIdLst>
  <p:notesMasterIdLst>
    <p:notesMasterId xmlns:r="http://schemas.openxmlformats.org/officeDocument/2006/relationships" r:id="Rf7586633aaaa442e"/>
  </p:notesMasterIdLst>
  <p:sldIdLst>
    <p:sldId xmlns:r="http://schemas.openxmlformats.org/officeDocument/2006/relationships" id="256" r:id="R2f0cbde5a7544025"/>
    <p:sldId xmlns:r="http://schemas.openxmlformats.org/officeDocument/2006/relationships" id="257" r:id="R6fe7ddbac7f742b9"/>
    <p:sldId xmlns:r="http://schemas.openxmlformats.org/officeDocument/2006/relationships" id="258" r:id="Rf94d68d893ee4897"/>
    <p:sldId xmlns:r="http://schemas.openxmlformats.org/officeDocument/2006/relationships" id="259" r:id="R75a4bb9b71ad4c81"/>
    <p:sldId xmlns:r="http://schemas.openxmlformats.org/officeDocument/2006/relationships" id="260" r:id="Rb474009eb767445d"/>
    <p:sldId xmlns:r="http://schemas.openxmlformats.org/officeDocument/2006/relationships" id="261" r:id="R966119f691be4f9e"/>
    <p:sldId xmlns:r="http://schemas.openxmlformats.org/officeDocument/2006/relationships" id="262" r:id="R6c6d5d5dec7d4a7b"/>
    <p:sldId xmlns:r="http://schemas.openxmlformats.org/officeDocument/2006/relationships" id="263" r:id="R14e2da218e6e47c9"/>
    <p:sldId xmlns:r="http://schemas.openxmlformats.org/officeDocument/2006/relationships" id="264" r:id="Rf722be84596843d9"/>
    <p:sldId xmlns:r="http://schemas.openxmlformats.org/officeDocument/2006/relationships" id="265" r:id="R1ae278ce878d4605"/>
    <p:sldId xmlns:r="http://schemas.openxmlformats.org/officeDocument/2006/relationships" id="266" r:id="R29a1605a2cd848dd"/>
    <p:sldId xmlns:r="http://schemas.openxmlformats.org/officeDocument/2006/relationships" id="267" r:id="R825576a4ffbe4ebb"/>
    <p:sldId xmlns:r="http://schemas.openxmlformats.org/officeDocument/2006/relationships" id="268" r:id="R63d5d74c93df49a3"/>
    <p:sldId xmlns:r="http://schemas.openxmlformats.org/officeDocument/2006/relationships" id="269" r:id="R357229b988064852"/>
    <p:sldId xmlns:r="http://schemas.openxmlformats.org/officeDocument/2006/relationships" id="270" r:id="R270fb1af3a9546e0"/>
    <p:sldId xmlns:r="http://schemas.openxmlformats.org/officeDocument/2006/relationships" id="271" r:id="Rcf812091d47948cc"/>
    <p:sldId xmlns:r="http://schemas.openxmlformats.org/officeDocument/2006/relationships" id="272" r:id="R8da90fda80264e12"/>
    <p:sldId xmlns:r="http://schemas.openxmlformats.org/officeDocument/2006/relationships" id="273" r:id="Raba46a1eeb5f4db2"/>
    <p:sldId xmlns:r="http://schemas.openxmlformats.org/officeDocument/2006/relationships" id="274" r:id="R2db50bb062e04921"/>
    <p:sldId xmlns:r="http://schemas.openxmlformats.org/officeDocument/2006/relationships" id="275" r:id="R0fbb389180644edd"/>
    <p:sldId xmlns:r="http://schemas.openxmlformats.org/officeDocument/2006/relationships" id="276" r:id="R979e72247e644b79"/>
    <p:sldId xmlns:r="http://schemas.openxmlformats.org/officeDocument/2006/relationships" id="277" r:id="Rf759c335da564391"/>
    <p:sldId xmlns:r="http://schemas.openxmlformats.org/officeDocument/2006/relationships" id="278" r:id="R3df3ee02230e45f7"/>
    <p:sldId xmlns:r="http://schemas.openxmlformats.org/officeDocument/2006/relationships" id="279" r:id="Ra6bd8f36817f43f9"/>
    <p:sldId xmlns:r="http://schemas.openxmlformats.org/officeDocument/2006/relationships" id="280" r:id="Re9669e251fe54ef0"/>
    <p:sldId xmlns:r="http://schemas.openxmlformats.org/officeDocument/2006/relationships" id="281" r:id="R2ba142fd4b3f4e37"/>
    <p:sldId xmlns:r="http://schemas.openxmlformats.org/officeDocument/2006/relationships" id="282" r:id="Rb97e154a068149c2"/>
    <p:sldId xmlns:r="http://schemas.openxmlformats.org/officeDocument/2006/relationships" id="283" r:id="Re5d6d82f1d03414e"/>
    <p:sldId xmlns:r="http://schemas.openxmlformats.org/officeDocument/2006/relationships" id="284" r:id="Rb6f6d53a016c4e4b"/>
    <p:sldId xmlns:r="http://schemas.openxmlformats.org/officeDocument/2006/relationships" id="285" r:id="Rb35fc5b01d2b4a6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9297a18f60f4ac7" /><Relationship Type="http://schemas.openxmlformats.org/officeDocument/2006/relationships/slideMaster" Target="/ppt/slideMasters/slideMaster1.xml" Id="R0469c829f84f4a35" /><Relationship Type="http://schemas.openxmlformats.org/officeDocument/2006/relationships/notesMaster" Target="/ppt/notesMasters/notesMaster1.xml" Id="Rf7586633aaaa442e" /><Relationship Type="http://schemas.openxmlformats.org/officeDocument/2006/relationships/presProps" Target="/ppt/presProps.xml" Id="R231daa1919f04f20" /><Relationship Type="http://schemas.openxmlformats.org/officeDocument/2006/relationships/tableStyles" Target="/ppt/tableStyles.xml" Id="Rcab4efbfc4da440d" /><Relationship Type="http://schemas.openxmlformats.org/officeDocument/2006/relationships/slide" Target="/ppt/slides/slide1.xml" Id="R2f0cbde5a7544025" /><Relationship Type="http://schemas.openxmlformats.org/officeDocument/2006/relationships/slide" Target="/ppt/slides/slide2.xml" Id="R6fe7ddbac7f742b9" /><Relationship Type="http://schemas.openxmlformats.org/officeDocument/2006/relationships/slide" Target="/ppt/slides/slide3.xml" Id="Rf94d68d893ee4897" /><Relationship Type="http://schemas.openxmlformats.org/officeDocument/2006/relationships/slide" Target="/ppt/slides/slide4.xml" Id="R75a4bb9b71ad4c81" /><Relationship Type="http://schemas.openxmlformats.org/officeDocument/2006/relationships/slide" Target="/ppt/slides/slide5.xml" Id="Rb474009eb767445d" /><Relationship Type="http://schemas.openxmlformats.org/officeDocument/2006/relationships/slide" Target="/ppt/slides/slide6.xml" Id="R966119f691be4f9e" /><Relationship Type="http://schemas.openxmlformats.org/officeDocument/2006/relationships/slide" Target="/ppt/slides/slide7.xml" Id="R6c6d5d5dec7d4a7b" /><Relationship Type="http://schemas.openxmlformats.org/officeDocument/2006/relationships/slide" Target="/ppt/slides/slide8.xml" Id="R14e2da218e6e47c9" /><Relationship Type="http://schemas.openxmlformats.org/officeDocument/2006/relationships/slide" Target="/ppt/slides/slide9.xml" Id="Rf722be84596843d9" /><Relationship Type="http://schemas.openxmlformats.org/officeDocument/2006/relationships/slide" Target="/ppt/slides/slide10.xml" Id="R1ae278ce878d4605" /><Relationship Type="http://schemas.openxmlformats.org/officeDocument/2006/relationships/slide" Target="/ppt/slides/slide11.xml" Id="R29a1605a2cd848dd" /><Relationship Type="http://schemas.openxmlformats.org/officeDocument/2006/relationships/slide" Target="/ppt/slides/slide12.xml" Id="R825576a4ffbe4ebb" /><Relationship Type="http://schemas.openxmlformats.org/officeDocument/2006/relationships/slide" Target="/ppt/slides/slide13.xml" Id="R63d5d74c93df49a3" /><Relationship Type="http://schemas.openxmlformats.org/officeDocument/2006/relationships/slide" Target="/ppt/slides/slide14.xml" Id="R357229b988064852" /><Relationship Type="http://schemas.openxmlformats.org/officeDocument/2006/relationships/slide" Target="/ppt/slides/slide15.xml" Id="R270fb1af3a9546e0" /><Relationship Type="http://schemas.openxmlformats.org/officeDocument/2006/relationships/slide" Target="/ppt/slides/slide16.xml" Id="Rcf812091d47948cc" /><Relationship Type="http://schemas.openxmlformats.org/officeDocument/2006/relationships/slide" Target="/ppt/slides/slide17.xml" Id="R8da90fda80264e12" /><Relationship Type="http://schemas.openxmlformats.org/officeDocument/2006/relationships/slide" Target="/ppt/slides/slide18.xml" Id="Raba46a1eeb5f4db2" /><Relationship Type="http://schemas.openxmlformats.org/officeDocument/2006/relationships/slide" Target="/ppt/slides/slide19.xml" Id="R2db50bb062e04921" /><Relationship Type="http://schemas.openxmlformats.org/officeDocument/2006/relationships/slide" Target="/ppt/slides/slide20.xml" Id="R0fbb389180644edd" /><Relationship Type="http://schemas.openxmlformats.org/officeDocument/2006/relationships/slide" Target="/ppt/slides/slide21.xml" Id="R979e72247e644b79" /><Relationship Type="http://schemas.openxmlformats.org/officeDocument/2006/relationships/slide" Target="/ppt/slides/slide22.xml" Id="Rf759c335da564391" /><Relationship Type="http://schemas.openxmlformats.org/officeDocument/2006/relationships/slide" Target="/ppt/slides/slide23.xml" Id="R3df3ee02230e45f7" /><Relationship Type="http://schemas.openxmlformats.org/officeDocument/2006/relationships/slide" Target="/ppt/slides/slide24.xml" Id="Ra6bd8f36817f43f9" /><Relationship Type="http://schemas.openxmlformats.org/officeDocument/2006/relationships/slide" Target="/ppt/slides/slide25.xml" Id="Re9669e251fe54ef0" /><Relationship Type="http://schemas.openxmlformats.org/officeDocument/2006/relationships/slide" Target="/ppt/slides/slide26.xml" Id="R2ba142fd4b3f4e37" /><Relationship Type="http://schemas.openxmlformats.org/officeDocument/2006/relationships/slide" Target="/ppt/slides/slide27.xml" Id="Rb97e154a068149c2" /><Relationship Type="http://schemas.openxmlformats.org/officeDocument/2006/relationships/slide" Target="/ppt/slides/slide28.xml" Id="Re5d6d82f1d03414e" /><Relationship Type="http://schemas.openxmlformats.org/officeDocument/2006/relationships/slide" Target="/ppt/slides/slide29.xml" Id="Rb6f6d53a016c4e4b" /><Relationship Type="http://schemas.openxmlformats.org/officeDocument/2006/relationships/slide" Target="/ppt/slides/slide30.xml" Id="Rb35fc5b01d2b4a6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8d84bfed6e743e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UNEXT PRIDE">
      <a:dk1>
        <a:srgbClr val="111111"/>
      </a:dk1>
      <a:lt1>
        <a:srgbClr val="FFFFFF"/>
      </a:lt1>
      <a:dk2>
        <a:srgbClr val="08275E"/>
      </a:dk2>
      <a:lt2>
        <a:srgbClr val="D8E1EF"/>
      </a:lt2>
      <a:accent1>
        <a:srgbClr val="1F5BEA"/>
      </a:accent1>
      <a:accent2>
        <a:srgbClr val="FF4E0A"/>
      </a:accent2>
      <a:accent3>
        <a:srgbClr val="1EB5E9"/>
      </a:accent3>
      <a:accent4>
        <a:srgbClr val="1B9C73"/>
      </a:accent4>
      <a:accent5>
        <a:srgbClr val="B31B34"/>
      </a:accent5>
      <a:accent6>
        <a:srgbClr val="57A4FF"/>
      </a:accent6>
      <a:hlink>
        <a:srgbClr val="1F5BEA"/>
      </a:hlink>
      <a:folHlink>
        <a:srgbClr val="B31B34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UNEXT PRIDE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9a3ccd8796849e2" /><Relationship Type="http://schemas.openxmlformats.org/officeDocument/2006/relationships/notesMaster" Target="/ppt/notesMasters/notesMaster1.xml" Id="R2c74a7994dcd458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3d60e2efcfa41f1" /><Relationship Type="http://schemas.openxmlformats.org/officeDocument/2006/relationships/notesMaster" Target="/ppt/notesMasters/notesMaster1.xml" Id="R12de0132a96b46e8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a7f1c3b0fb6b4a77" /><Relationship Type="http://schemas.openxmlformats.org/officeDocument/2006/relationships/notesMaster" Target="/ppt/notesMasters/notesMaster1.xml" Id="Rc47e0c4caab94765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91f00bba4d76447d" /><Relationship Type="http://schemas.openxmlformats.org/officeDocument/2006/relationships/notesMaster" Target="/ppt/notesMasters/notesMaster1.xml" Id="R33593f5f508c440c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24506fb3362f41ed" /><Relationship Type="http://schemas.openxmlformats.org/officeDocument/2006/relationships/notesMaster" Target="/ppt/notesMasters/notesMaster1.xml" Id="Rbd28d18ea7d64cb7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a5bc111a31d54a30" /><Relationship Type="http://schemas.openxmlformats.org/officeDocument/2006/relationships/notesMaster" Target="/ppt/notesMasters/notesMaster1.xml" Id="Rff7c0b26986e4f2d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735244d383414809" /><Relationship Type="http://schemas.openxmlformats.org/officeDocument/2006/relationships/notesMaster" Target="/ppt/notesMasters/notesMaster1.xml" Id="R202122833cef420c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1a2a7a84af454035" /><Relationship Type="http://schemas.openxmlformats.org/officeDocument/2006/relationships/notesMaster" Target="/ppt/notesMasters/notesMaster1.xml" Id="R448b59e69cea49d5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f6be10e4d11a4d48" /><Relationship Type="http://schemas.openxmlformats.org/officeDocument/2006/relationships/notesMaster" Target="/ppt/notesMasters/notesMaster1.xml" Id="Rcda6ca78fda94698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3077edbf7d8c44d8" /><Relationship Type="http://schemas.openxmlformats.org/officeDocument/2006/relationships/notesMaster" Target="/ppt/notesMasters/notesMaster1.xml" Id="R55736f2f86f14353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b7532ea2d0a64df7" /><Relationship Type="http://schemas.openxmlformats.org/officeDocument/2006/relationships/notesMaster" Target="/ppt/notesMasters/notesMaster1.xml" Id="Ra00bbf8cd1e9452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79aafea637e4143" /><Relationship Type="http://schemas.openxmlformats.org/officeDocument/2006/relationships/notesMaster" Target="/ppt/notesMasters/notesMaster1.xml" Id="R38ab85f718cf487f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2f8fc624564b4da4" /><Relationship Type="http://schemas.openxmlformats.org/officeDocument/2006/relationships/notesMaster" Target="/ppt/notesMasters/notesMaster1.xml" Id="Rf05bf30a43794849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61c8aec86db74092" /><Relationship Type="http://schemas.openxmlformats.org/officeDocument/2006/relationships/notesMaster" Target="/ppt/notesMasters/notesMaster1.xml" Id="R2961df5530474971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21070f8d7acc4d85" /><Relationship Type="http://schemas.openxmlformats.org/officeDocument/2006/relationships/notesMaster" Target="/ppt/notesMasters/notesMaster1.xml" Id="R33e80da0f4e74196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16dae81a35de4d10" /><Relationship Type="http://schemas.openxmlformats.org/officeDocument/2006/relationships/notesMaster" Target="/ppt/notesMasters/notesMaster1.xml" Id="R265ac9a602074f52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954eede482e64919" /><Relationship Type="http://schemas.openxmlformats.org/officeDocument/2006/relationships/notesMaster" Target="/ppt/notesMasters/notesMaster1.xml" Id="R84bdfe3f74234fec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658bff3dae974e6e" /><Relationship Type="http://schemas.openxmlformats.org/officeDocument/2006/relationships/notesMaster" Target="/ppt/notesMasters/notesMaster1.xml" Id="R4920db153abd4329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ad2171aae48e4a67" /><Relationship Type="http://schemas.openxmlformats.org/officeDocument/2006/relationships/notesMaster" Target="/ppt/notesMasters/notesMaster1.xml" Id="Rd6a119ec8b8b4edd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4796eaed644c40a4" /><Relationship Type="http://schemas.openxmlformats.org/officeDocument/2006/relationships/notesMaster" Target="/ppt/notesMasters/notesMaster1.xml" Id="R6cc08233227144e2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c2fe69b7485a487e" /><Relationship Type="http://schemas.openxmlformats.org/officeDocument/2006/relationships/notesMaster" Target="/ppt/notesMasters/notesMaster1.xml" Id="R99798350d130477e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7deee8f0b7254b69" /><Relationship Type="http://schemas.openxmlformats.org/officeDocument/2006/relationships/notesMaster" Target="/ppt/notesMasters/notesMaster1.xml" Id="Ra6bbad9289354aa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1feeb6c03a6489a" /><Relationship Type="http://schemas.openxmlformats.org/officeDocument/2006/relationships/notesMaster" Target="/ppt/notesMasters/notesMaster1.xml" Id="Rdab5de3e46144acb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aaac7ddfb7214c0a" /><Relationship Type="http://schemas.openxmlformats.org/officeDocument/2006/relationships/notesMaster" Target="/ppt/notesMasters/notesMaster1.xml" Id="R39d8b0bda2ae414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447faf6754b47e2" /><Relationship Type="http://schemas.openxmlformats.org/officeDocument/2006/relationships/notesMaster" Target="/ppt/notesMasters/notesMaster1.xml" Id="R0649b4b4e2df498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fa8da8f575643c1" /><Relationship Type="http://schemas.openxmlformats.org/officeDocument/2006/relationships/notesMaster" Target="/ppt/notesMasters/notesMaster1.xml" Id="R952b222c091d484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7f5e106f5244b3b" /><Relationship Type="http://schemas.openxmlformats.org/officeDocument/2006/relationships/notesMaster" Target="/ppt/notesMasters/notesMaster1.xml" Id="R776bf35f6e93403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45ea933ee2946d3" /><Relationship Type="http://schemas.openxmlformats.org/officeDocument/2006/relationships/notesMaster" Target="/ppt/notesMasters/notesMaster1.xml" Id="R96d2e21bc0c54d7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b5402435f5b4042" /><Relationship Type="http://schemas.openxmlformats.org/officeDocument/2006/relationships/notesMaster" Target="/ppt/notesMasters/notesMaster1.xml" Id="Rfdea92f1d134472e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cf2c2c2c705440ee" /><Relationship Type="http://schemas.openxmlformats.org/officeDocument/2006/relationships/notesMaster" Target="/ppt/notesMasters/notesMaster1.xml" Id="R3f1883cb302d41f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Откройте с личного: «Я родилась в Кемерово и знаю, как далеко иногда кажется большой образовательный мир. Сегодня я хочу показать, что расстояние — уже не главный барьер. Главный барьер — отсутствие архитектуры». Обозначьте обещание встречи: за 25 минут слушатели увидят пять уровней образовательной стратегии и несколько маршрутов, которые можно собирать из Новосибирска.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deck: Екатерина Лерман лекция UNEXT.pdf — portrait and UNEXT identity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Важно не атаковать школу. Скажите: «Хорошая школа делает огромную работу. Но она не может быть одновременно семейным психологом, карьерным консультантом, международным admissions-офисом и менеджером всех внешних программ». Зрелая стратегия начинается с честного распределения ответственности.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Это центральный слайд. Начните снизу: без основания не держится никакая олимпиада. Академическое ядро важно, но оно лишь второй этаж. Затем идут универсальные навыки, способность выбирать и длинный горизонт. Объясните, что модель не ранжирует ребёнка; она проверяет полноту системы. UNEXT не заменяет школу — он связывает пять уровней одной логикой и ответственностью.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UNEXT internal synthesis based on the user-provided lecture, NGLC Wayfinding, OECD Learning Compass, WEF skills frameworks, Harvard Human Flourishing, and Todd Rose’s Science of Individuality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Здесь удобно дать один короткий анонимный кейс. Например: семья покупала лучшие академические решения, но ребёнок не понимал, зачем учится. Или молодой спортсмен к 19 годам остался без аттестата и ясного следующего шага; систему пришлось собирать заново. Не раскрывайте персональные данные — показывайте конфликт уровней.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Сравните с консалтингом для бизнеса. Консультант не начинает с покупки рекламы или найма человека — сначала он собирает данные, формулирует гипотезу и проектирует систему. В образовании семьи часто делают наоборот: покупают услуги, а потом пытаются придумать, зачем. UNEXT меняет порядок действий и удерживает delivery после красивой стратегии.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Не читайте логотипы подряд. Свяжите их с пятью уровнями. WEF обновляет ориентир навыков. OECD добавляет агентность и благополучие. NGLC даёт язык wayfinding — навигации через пробы. Harvard напоминает, что благополучие многомерно. Todd Rose разрушает идею среднего ученика. UNEXT не копирует одну школу мысли; мы собираем рабочую систему из совместимых исследовательских рамок.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https://www.weforum.org/publications/the-future-of-jobs-report-2025/</a:t>
            </a:r>
          </a:p>
          <a:p xmlns:a="http://schemas.openxmlformats.org/drawingml/2006/main">
            <a:r>
              <a:t>- https://www.oecd.org/en/data/tools/oecd-learning-compass-2030.html</a:t>
            </a:r>
          </a:p>
          <a:p xmlns:a="http://schemas.openxmlformats.org/drawingml/2006/main">
            <a:r>
              <a:t>- https://www.nextgenlearning.org/articles/wayfinding-abilities-helping-students-chart-a-course-through-life</a:t>
            </a:r>
          </a:p>
          <a:p xmlns:a="http://schemas.openxmlformats.org/drawingml/2006/main">
            <a:r>
              <a:t>- https://hfh.fas.harvard.edu/measuring-flourishing</a:t>
            </a:r>
          </a:p>
          <a:p xmlns:a="http://schemas.openxmlformats.org/drawingml/2006/main">
            <a:r>
              <a:t>- Todd Rose, The End of Average / Science of Individuality</a:t>
            </a:r>
          </a:p>
          <a:p xmlns:a="http://schemas.openxmlformats.org/drawingml/2006/main">
            <a:r>
              <a:t>- Logo assets: https://igarape.org.br/wp-content/uploads/2019/01/10-550x498.png ; https://www.ituser.es/files/202307/oecd.jpg ; https://images.squarespace-cdn.com/content/v1/5b180abb697a98fd91e9095b/1528303620663-ZRGIVTYLYWT181THGXJU/NGLC-P-C1_1.png ; https://www.iq.harvard.edu/sites/g/files/omnuum8171/files/human_flourishing_round_seal_logo_h_rez.png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Объясните отличие от репетитора и наставника. Репетитор отвечает за предмет, наставник часто делится опытом, психолог работает со своей профессиональной задачей. Тьютор удерживает целое: цели, календарь, договорённости, обратную связь и авторскую позицию ребёнка. Его ценность — не количество встреч, а качество управления маршрутом.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Формулируйте аккуратно: 99,4 тысячи — дети на семейном образовании, а не все дети, которые физически редко бывают в школе. По данным Минпросвещения на начало 2025/26 учебного года, показатель вырос на 14,3 тысячи, или 16,8% за год. Юридически семейное образование предполагает освоение программы вне организации и аттестацию в школе.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https://www.rbc.ru/ — РБК, 4 Feb 2026: 99.4k children in family education, +14.3k / +16.8% year-on-year, citing the Ministry of Education</a:t>
            </a:r>
          </a:p>
          <a:p xmlns:a="http://schemas.openxmlformats.org/drawingml/2006/main">
            <a:r>
              <a:t>- https://www.forbes.ru/education/556201-prihot-ili-vynuzdennaa-mera-pocemu-detej-perevodat-na-semejnoe-obrazovanie — family education data and context</a:t>
            </a:r>
          </a:p>
          <a:p xmlns:a="http://schemas.openxmlformats.org/drawingml/2006/main">
            <a:r>
              <a:t>- https://pravo.gov.ru/proxy/ips/?docbody=&amp;nd=102162745 — Federal Law 273-FZ, Articles 17 and 34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Разведите четыре решения: место учёбы, юридическая форма, место аттестации и итоговый документ. Их можно сочетать. Международный контур требует проверки аккредитации online school и доступности approved exam centre; некоторые экзамены могут требовать поездки.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https://pravo.gov.ru/proxy/ips/?docbody=&amp;nd=102162745 — forms of education may be combined under Federal Law 273-FZ</a:t>
            </a:r>
          </a:p>
          <a:p xmlns:a="http://schemas.openxmlformats.org/drawingml/2006/main">
            <a:r>
              <a:t>- https://www.cambridgeinternational.org/why-choose-us/find-a-cambridge-school/ — registered online schools and approved exam centres</a:t>
            </a:r>
          </a:p>
          <a:p xmlns:a="http://schemas.openxmlformats.org/drawingml/2006/main">
            <a:r>
              <a:t>- https://qualifications.pearson.com/en/qualifications/edexcel-international-gcses/about-international-gcses.html — Pearson Edexcel International GCSE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В каждой архитектуре должна быть опора, юридически понятная аттестация и международный слой. Выбор зависит от возраста, самостоятельности ребёнка, графика семьи, бюджета и географии дальнейшего поступления.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https://pravo.gov.ru/proxy/ips/?docbody=&amp;nd=102162745 — Federal Law 273-FZ</a:t>
            </a:r>
          </a:p>
          <a:p xmlns:a="http://schemas.openxmlformats.org/drawingml/2006/main">
            <a:r>
              <a:t>- https://www.cambridgeinternational.org/why-choose-us/find-a-cambridge-school/ — online schools and exam centres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Проговорите методологическую честность: это сигналы из кейсов и обращений UNEXT, а не репрезентативный опрос всего рынка. Поэтому мы не ставим выдуманные проценты. Но внешние данные подтверждают направление: Азия держит 58% международных школ мира; Япония растёт; финансовая помощь в британском independent sector измеряется сотнями миллионов фунтов.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https://iscresearch.com/the-international-schools-market-in-2025/ — 14,833 international schools; 58% in Asia</a:t>
            </a:r>
          </a:p>
          <a:p xmlns:a="http://schemas.openxmlformats.org/drawingml/2006/main">
            <a:r>
              <a:t>- https://iscresearch.com/east-asia-stalling-international-schools-market/ — Japan enrolment +11% since 2019</a:t>
            </a:r>
          </a:p>
          <a:p xmlns:a="http://schemas.openxmlformats.org/drawingml/2006/main">
            <a:r>
              <a:t>- https://www.isc.co.uk/sector-info/ — ISC Census 2026: £549m means-tested fee assistance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Попросите поднять руку. Не оценивайте ответ: почти все семьи начинают поиск с социального доказательства. После реакции: «Это нормальный способ снизить тревогу — но он редко учитывает именно вашего ребёнка и вашу семейную систему».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deck: Екатерина Лерман лекция UNEXT.pdf — original audience question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Уберите соблазн говорить «Азия» как о едином направлении. Китай, Гонконг, Япония, Сингапур и Малайзия отличаются по регулированию, языковой среде, стоимости и выходам в университеты. Данные ISC показывают, что внутри региона рост расходится: Япония +11%, Китай +3%, Гонконг −0,6% с 2019 года. Значит, семье нужна страновая гипотеза, а не модное направление.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https://iscresearch.com/east-asia-stalling-international-schools-market/ — East Asia enrolment changes since 2019: Japan +11%, China +3%, Hong Kong -0.6%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Главный практический вывод: сначала проверяется financial fit, затем строится shortlist. В Eton scholarship сам по себе не гарантирует fee remission; bursary назначается по финансовому положению и может составлять 5–100%. Для международной семьи правила, доступность и сроки всегда проверяются по каждой школе отдельно. Не обещайте грант — проектируйте доказательства таланта и финансовую заявку заранее.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https://www.isc.co.uk/sector-info/ — ISC Census 2026: £549m means-tested fee assistance; over 48% of fee assistance is means tested</a:t>
            </a:r>
          </a:p>
          <a:p xmlns:a="http://schemas.openxmlformats.org/drawingml/2006/main">
            <a:r>
              <a:t>- https://www.isc.co.uk/bursaries/applying-for-a-free-place-at-an-independent-school/ — more than one third receive some form of fee assistance</a:t>
            </a:r>
          </a:p>
          <a:p xmlns:a="http://schemas.openxmlformats.org/drawingml/2006/main">
            <a:r>
              <a:t>- https://www.etoncollege.com/admissions/financial-aid/ — bursaries range from 5% to 100%</a:t>
            </a:r>
          </a:p>
          <a:p xmlns:a="http://schemas.openxmlformats.org/drawingml/2006/main">
            <a:r>
              <a:t>- https://www.etoncollege.com/admissions/scholarships-and-awards/ — scholarships do not carry automatic fee remission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На 2026/27 учебный год государство распределило 620,5 тысячи бюджетных мест; 371 тысяча приходится на очный бакалавриат и специалитет. 73,4% бюджетных мест размещены в регионах. Одновременно платный приём ограничен по 40 направлениям и сокращён примерно на 47 тысяч мест. Это не означает исчезновение возможностей — но повышает цену позднего и неопределённого выбора.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https://www.minobrnauki.gov.ru/press-center/news/nauka-i-obrazovanie/100423/ — more than 620k state-funded places for 2026/27</a:t>
            </a:r>
          </a:p>
          <a:p xmlns:a="http://schemas.openxmlformats.org/drawingml/2006/main">
            <a:r>
              <a:t>- https://www.minobrnauki.gov.ru/press-center/news/novosti-ministerstva/98466/ — capped paid admissions from 2026/27</a:t>
            </a:r>
          </a:p>
          <a:p xmlns:a="http://schemas.openxmlformats.org/drawingml/2006/main">
            <a:r>
              <a:t>- https://ioe.hse.ru/news/1127458249.html — paid intake reduced by 47k / 13% across 40 fields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Проговорите методологическую честность: это повторяющиеся темы в обращениях и проектах UNEXT, а не общероссийский опрос. Общий сдвиг — семья покупает не только место в вузе, а архитектуру перехода от учёбы к самостоятельной деятельности.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UNEXT internal qualitative analysis of client inquiries, 2025–2026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Это не инструкция «не ходить на пары». Это смена единицы проектирования: официальная программа отвечает за credential и аттестацию, а знания, практика, профессиональная среда и портфолио могут собираться из разных источников. Конкретная пропорция зависит от формы обучения и индивидуального учебного плана.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https://pravo.gov.ru/proxy/ips/?docbody=&amp;nd=102162745 — Federal Law 273-FZ on forms of higher education and individual learning plans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Пять слоёв позволяют отделить обязательное от настраиваемого. Первый слой — юридически официальный. Остальные можно усиливать и заменять: знания брать у лучших экспертов, практику — в реальной организации, сообщество — в профессиональной среде, а итог измерять не посещаемостью, а evidence.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UNEXT synthesis based on Federal Law 273-FZ, individual learning plan practice, and modular education models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Покажите ритм управления. Не нужно создавать десятилетний план, который сломается через полгода. Нужен длинный горизонт и короткие циклы. В квартале есть одна главная ставка, несколько измеримых результатов и review. Это снижает тревогу родителей: не требуется решить всю жизнь ребёнка сегодня, требуется качественно принять следующий набор решений.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deck: Екатерина Лерман лекция UNEXT.pdf — monthly and quarterly strategy examples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Покажите артефакт работы: на одной странице семья видит ребёнка, возрастную задачу, риски, сильные стороны и следующий набор решений. Важно: это не психологический диагноз и не декоративный отчёт — карта должна управлять бюджетом, календарём и командой.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deck: Екатерина Лерман лекция UNEXT.pdf — anonymised Helicopter View report page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Слева — годовая архитектура, справа — пример обычного месяца. Смысл не в количестве таблиц, а в трассировке: каждая задача месяца должна быть связана с годовой гипотезой, а не появляться потому, что «все сейчас ходят на курс».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deck: Екатерина Лерман лекция UNEXT.pdf — anonymised yearly and monthly plan pages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Этот слайд — для партнёрской части выступления. UNEXT может работать как самостоятельный family office или как встроенная NextGen capability партнёра: через рекомендации, совместные программы и сопровождение клиента. Конкретные логотипы стоит добавлять только после согласования публичного использования.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UNEXT partner model and user-provided UNEXT season deck</a:t>
            </a:r>
          </a:p>
          <a:p xmlns:a="http://schemas.openxmlformats.org/drawingml/2006/main">
            <a:r>
              <a:t>- https://www.linkedin.com/posts/katya-lerman-18517a188_unext-gives-private-bankers-and-family-offices-activity-7482921343227928577-uoTs — partnership formats for private banks and family offices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После реакции: «У родителей могут быть разные представления об успехе, безопасности и свободе. Пока эти представления не переведены в общие критерии, любой выбор школы превращается в спор вкусов».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deck: Екатерина Лерман лекция UNEXT.pdf — original audience question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Закройте петлю: «Нужен не самый дорогой маршрут, а маршрут, в котором ребёнок становится автором». Оставьте слайд на экране для вопросов. QR ведёт в контакт UNEXT; рядом указаны публичные каналы и сайт.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team photograph and portrait, September 2026</a:t>
            </a:r>
          </a:p>
          <a:p xmlns:a="http://schemas.openxmlformats.org/drawingml/2006/main">
            <a:r>
              <a:t>- User-provided deck: Екатерина Лерман лекция UNEXT.pdf — QR code and UNEXT identity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Здесь сформулируйте обещание встречи: не дать ещё один список лучших школ, а показать архитектуру решений — пять уровней UNEXT, гибкие школьные маршруты, вуз как конструктор и способ регулярно пересматривать стратегию.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deck: Екатерина Лерман лекция UNEXT.pdf — original audience question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Биография нужна не как перечень регалий, а как объяснение оптики: школьный класс, управление организациями, образовательный продукт, государственная система и индивидуальная стратегия семьи. Сделайте акцент на переходе от массового продукта для сотен организаций к персональному управлению маршрутом одного ребёнка.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UNEXT press kit supplied by the user — 15+ years in education; teacher to EdTech executive and entrepreneur; 700+ kindergartens</a:t>
            </a:r>
          </a:p>
          <a:p xmlns:a="http://schemas.openxmlformats.org/drawingml/2006/main">
            <a:r>
              <a:t>- https://www.linkedin.com/in/katya-lerman-18517a188 — Founder and CEO of UNEXT</a:t>
            </a:r>
          </a:p>
          <a:p xmlns:a="http://schemas.openxmlformats.org/drawingml/2006/main">
            <a:r>
              <a:t>- https://www.instagram.com/p/DcN_9z4iEbX/ — started working at school at 19 and managing education organisations at 22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Этот слайд можно произнести жёстко: «Когда ребёнку доступно всё, выбор не становится легче. Он становится сложнее». UNEXT работает не над красивой биографией наследника, а над субъектностью: способностью создавать собственный вклад рядом с семейным капиталом и не растворяться в ожиданиях взрослых.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UNEXT internal NextGen practice; no client identities or counts disclosed</a:t>
            </a:r>
          </a:p>
          <a:p xmlns:a="http://schemas.openxmlformats.org/drawingml/2006/main">
            <a:r>
              <a:t>- https://www.linkedin.com/posts/katya-lerman-18517a188_unext-gives-private-bankers-and-family-offices-activity-7482921343227928577-uoTs — UNEXT NextGen capability for private banks and family offices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Можно пошутить: «У современного родителя есть выбор между пятерным дипломом, нейросетью, шахматами, билингвальным садом и лёгким нервным срывом». Затем вернуть серьёзность: рынок продаёт отдельные обещания, а семья должна собирать связную систему. Именно здесь появляется управленческая задача.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deck: Екатерина Лерман лекция UNEXT.pdf — educational buzzword framing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Не превращайте этот слайд в разговор о профессиях будущего. 39% — аргумент в пользу адаптивности. Семье нужен механизм регулярного пересмотра: что стало важнее, какой риск появился, какие навыки устарели, какой новый опыт стоит дать ребёнку. Это управленческий цикл, а не разовый выбор школы.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https://www.weforum.org/publications/the-future-of-jobs-report-2025/in-full/3-skills-outlook/ — employers expect 39% of core skills to change by 2030</a:t>
            </a:r>
          </a:p>
          <a:p xmlns:a="http://schemas.openxmlformats.org/drawingml/2006/main">
            <a:r>
              <a:t>- https://igarape.org.br/wp-content/uploads/2019/01/10-550x498.png — WEF logo asset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Пройдите шкалу быстро и попросите слушателей мысленно найти возраст своего ребёнка. Подчеркните: кризис часто возникает не потому, что «плохая школа», а потому что семья продолжает решать вчерашнюю задачу. В 7 лет ищут адаптацию, в 14 — субъектность, в 18 — решение под давлением дедлайнов.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deck: Екатерина Лерман лекция UNEXT.pdf — age-stage framing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238d7b387647e5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803267a824941b2" /><Relationship Type="http://schemas.openxmlformats.org/officeDocument/2006/relationships/slideLayout" Target="/ppt/slideLayouts/slideLayout1.xml" Id="R038619d79a56473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8619d79a56473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UNEXT PRIDE">
      <a:dk1>
        <a:srgbClr val="111111"/>
      </a:dk1>
      <a:lt1>
        <a:srgbClr val="FFFFFF"/>
      </a:lt1>
      <a:dk2>
        <a:srgbClr val="08275E"/>
      </a:dk2>
      <a:lt2>
        <a:srgbClr val="D8E1EF"/>
      </a:lt2>
      <a:accent1>
        <a:srgbClr val="1F5BEA"/>
      </a:accent1>
      <a:accent2>
        <a:srgbClr val="FF4E0A"/>
      </a:accent2>
      <a:accent3>
        <a:srgbClr val="1EB5E9"/>
      </a:accent3>
      <a:accent4>
        <a:srgbClr val="1B9C73"/>
      </a:accent4>
      <a:accent5>
        <a:srgbClr val="B31B34"/>
      </a:accent5>
      <a:accent6>
        <a:srgbClr val="57A4FF"/>
      </a:accent6>
      <a:hlink>
        <a:srgbClr val="1F5BEA"/>
      </a:hlink>
      <a:folHlink>
        <a:srgbClr val="B31B34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UNEXT PRIDE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520196b5a4708" /><Relationship Type="http://schemas.openxmlformats.org/officeDocument/2006/relationships/image" Target="/ppt/media/image.jpeg" Id="Raf1c709aa6d64df1" /><Relationship Type="http://schemas.openxmlformats.org/officeDocument/2006/relationships/image" Target="/ppt/media/image.png" Id="Ra3c6986eb37d4f2f" /><Relationship Type="http://schemas.openxmlformats.org/officeDocument/2006/relationships/notesSlide" Target="/ppt/notesSlides/notesSlide1.xml" Id="R757aabcff8a041ea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32826f043405a" /><Relationship Type="http://schemas.openxmlformats.org/officeDocument/2006/relationships/notesSlide" Target="/ppt/notesSlides/notesSlide10.xml" Id="Rf2d5efd37edb478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449853fb24dfd" /><Relationship Type="http://schemas.openxmlformats.org/officeDocument/2006/relationships/notesSlide" Target="/ppt/notesSlides/notesSlide11.xml" Id="R7173ca6f9ade4acc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dd783bc7b41ee" /><Relationship Type="http://schemas.openxmlformats.org/officeDocument/2006/relationships/notesSlide" Target="/ppt/notesSlides/notesSlide12.xml" Id="R4061e8d4bc964f20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9ec1546404a30" /><Relationship Type="http://schemas.openxmlformats.org/officeDocument/2006/relationships/notesSlide" Target="/ppt/notesSlides/notesSlide13.xml" Id="R1b331a55161447e6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a340c2ee54c42" /><Relationship Type="http://schemas.openxmlformats.org/officeDocument/2006/relationships/image" Target="/ppt/media/image3.png" Id="Rac4c8da5d1ea4be7" /><Relationship Type="http://schemas.openxmlformats.org/officeDocument/2006/relationships/image" Target="/ppt/media/image4.png" Id="R5c239d85bddf419b" /><Relationship Type="http://schemas.openxmlformats.org/officeDocument/2006/relationships/image" Target="/ppt/media/image5.png" Id="R8eb717aee06046f1" /><Relationship Type="http://schemas.openxmlformats.org/officeDocument/2006/relationships/image" Target="/ppt/media/image6.png" Id="R1f51d6beaffd4cbb" /><Relationship Type="http://schemas.openxmlformats.org/officeDocument/2006/relationships/notesSlide" Target="/ppt/notesSlides/notesSlide14.xml" Id="R3423611a0be04e64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b5e0cf6a342df" /><Relationship Type="http://schemas.openxmlformats.org/officeDocument/2006/relationships/notesSlide" Target="/ppt/notesSlides/notesSlide15.xml" Id="R2cf5c41cbfae4a16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f5fe5608a4ec3" /><Relationship Type="http://schemas.openxmlformats.org/officeDocument/2006/relationships/notesSlide" Target="/ppt/notesSlides/notesSlide16.xml" Id="R109cdc1a5e7f4aea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557282db945d0" /><Relationship Type="http://schemas.openxmlformats.org/officeDocument/2006/relationships/notesSlide" Target="/ppt/notesSlides/notesSlide17.xml" Id="R026dfe299e2d4236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217657f6a4691" /><Relationship Type="http://schemas.openxmlformats.org/officeDocument/2006/relationships/notesSlide" Target="/ppt/notesSlides/notesSlide18.xml" Id="R640846f9e7ee46f8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819c41bf94ac8" /><Relationship Type="http://schemas.openxmlformats.org/officeDocument/2006/relationships/notesSlide" Target="/ppt/notesSlides/notesSlide19.xml" Id="Rf9f5d98c8a9b42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87fb9b1b54654" /><Relationship Type="http://schemas.openxmlformats.org/officeDocument/2006/relationships/notesSlide" Target="/ppt/notesSlides/notesSlide2.xml" Id="Rf341e87ae9094db4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637b278c0472e" /><Relationship Type="http://schemas.openxmlformats.org/officeDocument/2006/relationships/notesSlide" Target="/ppt/notesSlides/notesSlide20.xml" Id="R9d7e6012c29e4223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aee0734b5468e" /><Relationship Type="http://schemas.openxmlformats.org/officeDocument/2006/relationships/notesSlide" Target="/ppt/notesSlides/notesSlide21.xml" Id="R80b0564e6007403e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c6a871fdd4384" /><Relationship Type="http://schemas.openxmlformats.org/officeDocument/2006/relationships/notesSlide" Target="/ppt/notesSlides/notesSlide22.xml" Id="R88b1865d025d4b71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c136b93e44837" /><Relationship Type="http://schemas.openxmlformats.org/officeDocument/2006/relationships/notesSlide" Target="/ppt/notesSlides/notesSlide23.xml" Id="R5554c07ed7e8422d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e4cd9f0574157" /><Relationship Type="http://schemas.openxmlformats.org/officeDocument/2006/relationships/notesSlide" Target="/ppt/notesSlides/notesSlide24.xml" Id="R9e640f5034e943f9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3ccf821174ae1" /><Relationship Type="http://schemas.openxmlformats.org/officeDocument/2006/relationships/notesSlide" Target="/ppt/notesSlides/notesSlide25.xml" Id="R6cc2c099e30444e0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98ff10d174961" /><Relationship Type="http://schemas.openxmlformats.org/officeDocument/2006/relationships/notesSlide" Target="/ppt/notesSlides/notesSlide26.xml" Id="R4ace9c03e81645e3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c8caee83e475f" /><Relationship Type="http://schemas.openxmlformats.org/officeDocument/2006/relationships/image" Target="/ppt/media/image7.png" Id="Rc9c89b5e1f7e469f" /><Relationship Type="http://schemas.openxmlformats.org/officeDocument/2006/relationships/notesSlide" Target="/ppt/notesSlides/notesSlide27.xml" Id="R9eef10619b034b07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28dff09824846" /><Relationship Type="http://schemas.openxmlformats.org/officeDocument/2006/relationships/image" Target="/ppt/media/image8.png" Id="Rc94879c51bae4caa" /><Relationship Type="http://schemas.openxmlformats.org/officeDocument/2006/relationships/image" Target="/ppt/media/image9.png" Id="Rd7fd422a1c0743bc" /><Relationship Type="http://schemas.openxmlformats.org/officeDocument/2006/relationships/notesSlide" Target="/ppt/notesSlides/notesSlide28.xml" Id="R4ddc5dbd16cc4c96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b088a2d3a4380" /><Relationship Type="http://schemas.openxmlformats.org/officeDocument/2006/relationships/notesSlide" Target="/ppt/notesSlides/notesSlide29.xml" Id="R695d61798def40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eb1f4d8414fe4" /><Relationship Type="http://schemas.openxmlformats.org/officeDocument/2006/relationships/notesSlide" Target="/ppt/notesSlides/notesSlide3.xml" Id="R6446fc1cd52d4e45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acfce44bd4ae2" /><Relationship Type="http://schemas.openxmlformats.org/officeDocument/2006/relationships/image" Target="/ppt/media/image2.jpeg" Id="Rfe26e3a59d0d4359" /><Relationship Type="http://schemas.openxmlformats.org/officeDocument/2006/relationships/image" Target="/ppt/media/image10.png" Id="R808d14da1b0e40cb" /><Relationship Type="http://schemas.openxmlformats.org/officeDocument/2006/relationships/image" Target="/ppt/media/image11.png" Id="Rff1c70531d1c42d0" /><Relationship Type="http://schemas.openxmlformats.org/officeDocument/2006/relationships/notesSlide" Target="/ppt/notesSlides/notesSlide30.xml" Id="R16cdba5a04e748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d15b6ad9242be" /><Relationship Type="http://schemas.openxmlformats.org/officeDocument/2006/relationships/notesSlide" Target="/ppt/notesSlides/notesSlide4.xml" Id="Rae6d316f50604b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864ae3b034eb4" /><Relationship Type="http://schemas.openxmlformats.org/officeDocument/2006/relationships/notesSlide" Target="/ppt/notesSlides/notesSlide5.xml" Id="R9a98e7dc78ed4b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a98d8e66444ee" /><Relationship Type="http://schemas.openxmlformats.org/officeDocument/2006/relationships/notesSlide" Target="/ppt/notesSlides/notesSlide6.xml" Id="R3370bdf21df541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92bfe15e847f3" /><Relationship Type="http://schemas.openxmlformats.org/officeDocument/2006/relationships/notesSlide" Target="/ppt/notesSlides/notesSlide7.xml" Id="Rc954c217d64349f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aa41c7c5f4c9c" /><Relationship Type="http://schemas.openxmlformats.org/officeDocument/2006/relationships/image" Target="/ppt/media/image2.png" Id="Rdc95f28ead1d4935" /><Relationship Type="http://schemas.openxmlformats.org/officeDocument/2006/relationships/notesSlide" Target="/ppt/notesSlides/notesSlide8.xml" Id="R2fcbd4594d0d42e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32b4cd2504141" /><Relationship Type="http://schemas.openxmlformats.org/officeDocument/2006/relationships/notesSlide" Target="/ppt/notesSlides/notesSlide9.xml" Id="Rd217eecb809c42b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4F7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B1958FC-5906-4E8E-8AB0-B4937FF07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75247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7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35D507B-5A95-4F04-A154-E16416787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E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D22C786-34BC-485B-80B5-C77F709D9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66750" y="552450"/>
            <a:ext cx="571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1" i="0">
                <a:solidFill>
                  <a:srgbClr val="57A4FF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 i="0">
                <a:solidFill>
                  <a:srgbClr val="57A4FF"/>
                </a:solidFill>
                <a:latin typeface="DejaVu Sans"/>
                <a:ea typeface="DejaVu Sans"/>
                <a:cs typeface="DejaVu Sans"/>
              </a:rPr>
              <a:t>БК PRIDE • НОВОСИБИРСК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A9D8552-D24C-47E5-B434-7616A4075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66750" y="1190625"/>
            <a:ext cx="6191250" cy="2619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48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48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Образование</a:t>
            </a:r>
          </a:p>
          <a:p xmlns:a="http://schemas.openxmlformats.org/drawingml/2006/main">
            <a:pPr algn="l">
              <a:lnSpc>
                <a:spcPct val="88000"/>
              </a:lnSpc>
              <a:buNone/>
              <a:defRPr sz="48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48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ребёнка как</a:t>
            </a:r>
          </a:p>
          <a:p xmlns:a="http://schemas.openxmlformats.org/drawingml/2006/main">
            <a:pPr algn="l">
              <a:lnSpc>
                <a:spcPct val="88000"/>
              </a:lnSpc>
              <a:buNone/>
              <a:defRPr sz="48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48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управляемая стратегия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0F561C4-F7FE-4D79-AD76-DB9063A1A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85800" y="4133850"/>
            <a:ext cx="5905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025" b="0" i="0">
                <a:solidFill>
                  <a:srgbClr val="C9D9F2"/>
                </a:solidFill>
                <a:latin typeface="DejaVu Sans"/>
                <a:ea typeface="DejaVu Sans"/>
                <a:cs typeface="DejaVu Sans"/>
              </a:defRPr>
            </a:pPr>
            <a:r>
              <a:rPr sz="2025" b="0" i="0">
                <a:solidFill>
                  <a:srgbClr val="C9D9F2"/>
                </a:solidFill>
                <a:latin typeface="DejaVu Sans"/>
                <a:ea typeface="DejaVu Sans"/>
                <a:cs typeface="DejaVu Sans"/>
              </a:rPr>
              <a:t>Вертолётный взгляд для семей предпринимателей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866B2C2-D34E-4DC6-98CF-E82C0EEE2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85800" y="5524500"/>
            <a:ext cx="4095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87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Екатерина Лерман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E45D2EE-4EB1-48B4-B25C-4FEB0EA22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85800" y="590550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 i="0">
                <a:solidFill>
                  <a:srgbClr val="AFC4E4"/>
                </a:solidFill>
                <a:latin typeface="DejaVu Sans"/>
                <a:ea typeface="DejaVu Sans"/>
                <a:cs typeface="DejaVu Sans"/>
              </a:defRPr>
            </a:pPr>
            <a:r>
              <a:rPr sz="1425" b="0" i="0">
                <a:solidFill>
                  <a:srgbClr val="AFC4E4"/>
                </a:solidFill>
                <a:latin typeface="DejaVu Sans"/>
                <a:ea typeface="DejaVu Sans"/>
                <a:cs typeface="DejaVu Sans"/>
              </a:rPr>
              <a:t>основатель и CEO UNEXT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F5B1138-671F-4395-84EE-F0057DDDD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810500" y="438150"/>
            <a:ext cx="3905250" cy="4819650"/>
          </a:xfrm>
          <a:prstGeom xmlns:a="http://schemas.openxmlformats.org/drawingml/2006/main" prst="roundRect">
            <a:avLst>
              <a:gd name="adj" fmla="val 926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f1c709aa6d64df1"/>
          <a:srcRect xmlns:a="http://schemas.openxmlformats.org/drawingml/2006/main" l="39" t="0" r="3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524875" y="571500"/>
            <a:ext cx="2476500" cy="3714750"/>
          </a:xfrm>
          <a:prstGeom xmlns:a="http://schemas.openxmlformats.org/drawingml/2006/main" prst="roundRect">
            <a:avLst>
              <a:gd name="adj" fmla="val 11538"/>
            </a:avLst>
          </a:prstGeom>
        </p:spPr>
      </p:pic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3c6986eb37d4f2f"/>
          <a:stretch xmlns:a="http://schemas.openxmlformats.org/drawingml/2006/main"/>
        </p:blipFill>
        <p:spPr>
          <a:xfrm xmlns:a="http://schemas.openxmlformats.org/drawingml/2006/main">
            <a:off x="8177463" y="4305300"/>
            <a:ext cx="3228474" cy="1066800"/>
          </a:xfrm>
          <a:prstGeom xmlns:a="http://schemas.openxmlformats.org/drawingml/2006/main" prst="rect">
            <a:avLst/>
          </a:prstGeom>
        </p:spPr>
      </p:pic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72E2FC7-4C76-43BE-A35B-2FCD56AE2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0382250" y="601980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6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48936711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2D33C7F-C67D-4CE8-A9A7-A085CEBF3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E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D2AF82F-22AC-4CDB-BE73-12880E9F8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3238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АРХИТЕКТУРА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A73C220-1AA9-4D71-B291-9AC09DC8C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38175"/>
            <a:ext cx="1066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Школа — один сильный поставщик. Она не обязана быть всей системой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A2DDE38-1A39-44BF-8C32-57B151DE7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296650" y="3429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10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A99FCC3-6A3F-4A26-B367-F5FA99637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85800" y="2000250"/>
            <a:ext cx="3714750" cy="3048000"/>
          </a:xfrm>
          <a:prstGeom xmlns:a="http://schemas.openxmlformats.org/drawingml/2006/main" prst="roundRect">
            <a:avLst>
              <a:gd name="adj" fmla="val 9375"/>
            </a:avLst>
          </a:prstGeom>
          <a:solidFill xmlns:a="http://schemas.openxmlformats.org/drawingml/2006/main">
            <a:srgbClr val="0827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1D629C2-69DC-4D47-A2FB-65EDF503C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047750" y="2343150"/>
            <a:ext cx="295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52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352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ШКОЛА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6F28D9B-5659-4481-8FC6-AFFBBF2EC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276350" y="3143250"/>
            <a:ext cx="24955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8000"/>
              </a:lnSpc>
              <a:buNone/>
              <a:defRPr sz="1875" b="0" i="0">
                <a:solidFill>
                  <a:srgbClr val="C7D7EF"/>
                </a:solidFill>
                <a:latin typeface="DejaVu Sans"/>
                <a:ea typeface="DejaVu Sans"/>
                <a:cs typeface="DejaVu Sans"/>
              </a:defRPr>
            </a:pPr>
            <a:r>
              <a:rPr sz="1875" b="0" i="0">
                <a:solidFill>
                  <a:srgbClr val="C7D7EF"/>
                </a:solidFill>
                <a:latin typeface="DejaVu Sans"/>
                <a:ea typeface="DejaVu Sans"/>
                <a:cs typeface="DejaVu Sans"/>
              </a:rPr>
              <a:t>программа</a:t>
            </a:r>
          </a:p>
          <a:p xmlns:a="http://schemas.openxmlformats.org/drawingml/2006/main">
            <a:pPr algn="ctr">
              <a:lnSpc>
                <a:spcPct val="118000"/>
              </a:lnSpc>
              <a:buNone/>
              <a:defRPr sz="1875" b="0" i="0">
                <a:solidFill>
                  <a:srgbClr val="C7D7EF"/>
                </a:solidFill>
                <a:latin typeface="DejaVu Sans"/>
                <a:ea typeface="DejaVu Sans"/>
                <a:cs typeface="DejaVu Sans"/>
              </a:defRPr>
            </a:pPr>
            <a:r>
              <a:rPr sz="1875" b="0" i="0">
                <a:solidFill>
                  <a:srgbClr val="C7D7EF"/>
                </a:solidFill>
                <a:latin typeface="DejaVu Sans"/>
                <a:ea typeface="DejaVu Sans"/>
                <a:cs typeface="DejaVu Sans"/>
              </a:rPr>
              <a:t>сообщество</a:t>
            </a:r>
          </a:p>
          <a:p xmlns:a="http://schemas.openxmlformats.org/drawingml/2006/main">
            <a:pPr algn="ctr">
              <a:lnSpc>
                <a:spcPct val="118000"/>
              </a:lnSpc>
              <a:buNone/>
              <a:defRPr sz="1875" b="0" i="0">
                <a:solidFill>
                  <a:srgbClr val="C7D7EF"/>
                </a:solidFill>
                <a:latin typeface="DejaVu Sans"/>
                <a:ea typeface="DejaVu Sans"/>
                <a:cs typeface="DejaVu Sans"/>
              </a:defRPr>
            </a:pPr>
            <a:r>
              <a:rPr sz="1875" b="0" i="0">
                <a:solidFill>
                  <a:srgbClr val="C7D7EF"/>
                </a:solidFill>
                <a:latin typeface="DejaVu Sans"/>
                <a:ea typeface="DejaVu Sans"/>
                <a:cs typeface="DejaVu Sans"/>
              </a:rPr>
              <a:t>учителя</a:t>
            </a:r>
          </a:p>
          <a:p xmlns:a="http://schemas.openxmlformats.org/drawingml/2006/main">
            <a:pPr algn="ctr">
              <a:lnSpc>
                <a:spcPct val="118000"/>
              </a:lnSpc>
              <a:buNone/>
              <a:defRPr sz="1875" b="0" i="0">
                <a:solidFill>
                  <a:srgbClr val="C7D7EF"/>
                </a:solidFill>
                <a:latin typeface="DejaVu Sans"/>
                <a:ea typeface="DejaVu Sans"/>
                <a:cs typeface="DejaVu Sans"/>
              </a:defRPr>
            </a:pPr>
            <a:r>
              <a:rPr sz="1875" b="0" i="0">
                <a:solidFill>
                  <a:srgbClr val="C7D7EF"/>
                </a:solidFill>
                <a:latin typeface="DejaVu Sans"/>
                <a:ea typeface="DejaVu Sans"/>
                <a:cs typeface="DejaVu Sans"/>
              </a:rPr>
              <a:t>аттестация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B59F3BD-9082-4878-AB0D-FDE215F07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143500" y="2095500"/>
            <a:ext cx="6191250" cy="552450"/>
          </a:xfrm>
          <a:prstGeom xmlns:a="http://schemas.openxmlformats.org/drawingml/2006/main" prst="roundRect">
            <a:avLst>
              <a:gd name="adj" fmla="val 27586"/>
            </a:avLst>
          </a:prstGeom>
          <a:solidFill xmlns:a="http://schemas.openxmlformats.org/drawingml/2006/main">
            <a:srgbClr val="EAF1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B70546D-8C7F-4F95-8EA2-0F8EB040E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410200" y="2219325"/>
            <a:ext cx="5572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Кто держит wellbeing и нагрузку?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15D262E-F3F9-478C-A524-782E6853C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143500" y="2905125"/>
            <a:ext cx="6191250" cy="552450"/>
          </a:xfrm>
          <a:prstGeom xmlns:a="http://schemas.openxmlformats.org/drawingml/2006/main" prst="roundRect">
            <a:avLst>
              <a:gd name="adj" fmla="val 27586"/>
            </a:avLst>
          </a:prstGeom>
          <a:solidFill xmlns:a="http://schemas.openxmlformats.org/drawingml/2006/main">
            <a:srgbClr val="EAF1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2FF0665-5019-48F6-ADCD-7B38714F6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410200" y="3028950"/>
            <a:ext cx="5572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Кто проектирует навыки вне программы?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0377C9E-964A-4302-81B6-5C898CE9B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143500" y="3714750"/>
            <a:ext cx="6191250" cy="552450"/>
          </a:xfrm>
          <a:prstGeom xmlns:a="http://schemas.openxmlformats.org/drawingml/2006/main" prst="roundRect">
            <a:avLst>
              <a:gd name="adj" fmla="val 27586"/>
            </a:avLst>
          </a:prstGeom>
          <a:solidFill xmlns:a="http://schemas.openxmlformats.org/drawingml/2006/main">
            <a:srgbClr val="EAF1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F1A6B93-FFC8-427D-BC70-E07B2FCD5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410200" y="3838575"/>
            <a:ext cx="5572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Кто организует пробы и выбор?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9857F43-7DE2-4B76-951C-D3385DD17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143500" y="4524375"/>
            <a:ext cx="6191250" cy="552450"/>
          </a:xfrm>
          <a:prstGeom xmlns:a="http://schemas.openxmlformats.org/drawingml/2006/main" prst="roundRect">
            <a:avLst>
              <a:gd name="adj" fmla="val 27586"/>
            </a:avLst>
          </a:prstGeom>
          <a:solidFill xmlns:a="http://schemas.openxmlformats.org/drawingml/2006/main">
            <a:srgbClr val="EAF1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F6D0F88-5BEE-4AE9-AF45-9D2419435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410200" y="4648200"/>
            <a:ext cx="5572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Кто связывает решения на 5–10 лет?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144A421-B596-48D8-B68A-621E96117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381250" y="5600700"/>
            <a:ext cx="7810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0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210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Семейный риск рождается в пустоте между поставщиками.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13900AA-5F29-43E0-AB2B-D714EDDBA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496050"/>
            <a:ext cx="542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UNEXT • БК PRIDE • НОВОСИБИРСК • 2026</a:t>
            </a:r>
          </a:p>
        </p:txBody>
      </p:sp>
    </p:spTree>
    <p:extLst>
      <p:ext uri="{BB962C8B-B14F-4D97-AF65-F5344CB8AC3E}">
        <p14:creationId xmlns:p14="http://schemas.microsoft.com/office/powerpoint/2010/main" val="120089628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4F7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96C4C0A-0621-44A9-BA94-355BAA36F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E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EE757BF-52EB-4D4B-A7DF-359552BA7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3238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МЕТОД UNEXT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607090D-FBF3-4FA7-9C7A-B0A9B22DD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38175"/>
            <a:ext cx="1066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Модель UNEXT: пять уровней, которые должны работать вместе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C81E81F-C5D8-4A13-9F8D-0E55B0B41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296650" y="3429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11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68D5582-9C25-49D3-A678-3759F57AE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619250" y="5191125"/>
            <a:ext cx="6667500" cy="6858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0827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35D312A-1B3D-4508-9E6E-75FE37F2C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790700" y="5343525"/>
            <a:ext cx="381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22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6DBE302-FDB8-44CA-BD14-2FD9EE131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362200" y="5305425"/>
            <a:ext cx="3810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ОСНОВАНИЕ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AD9D72E-E7E4-4B46-BF5A-665B8516A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362200" y="5572125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0" i="0">
                <a:solidFill>
                  <a:srgbClr val="E7F0FF"/>
                </a:solidFill>
                <a:latin typeface="DejaVu Sans"/>
                <a:ea typeface="DejaVu Sans"/>
                <a:cs typeface="DejaVu Sans"/>
              </a:defRPr>
            </a:pPr>
            <a:r>
              <a:rPr sz="1125" b="0" i="0">
                <a:solidFill>
                  <a:srgbClr val="E7F0FF"/>
                </a:solidFill>
                <a:latin typeface="DejaVu Sans"/>
                <a:ea typeface="DejaVu Sans"/>
                <a:cs typeface="DejaVu Sans"/>
              </a:rPr>
              <a:t>развитие • здоровье • мотивация • отношения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806FB85-3C4A-43D6-8277-732D49979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952625" y="4333875"/>
            <a:ext cx="6334125" cy="6858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0B367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1859E37-F46E-4D56-9793-D48B1AA7F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124075" y="4486275"/>
            <a:ext cx="381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22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A13605A-B41B-4089-9E0E-7649603F8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695575" y="4448175"/>
            <a:ext cx="3810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АКАДЕМИЧЕСКОЕ ЯДРО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8C08F66-08B9-475E-90B1-EF25A769B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695575" y="4714875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0" i="0">
                <a:solidFill>
                  <a:srgbClr val="E7F0FF"/>
                </a:solidFill>
                <a:latin typeface="DejaVu Sans"/>
                <a:ea typeface="DejaVu Sans"/>
                <a:cs typeface="DejaVu Sans"/>
              </a:defRPr>
            </a:pPr>
            <a:r>
              <a:rPr sz="1125" b="0" i="0">
                <a:solidFill>
                  <a:srgbClr val="E7F0FF"/>
                </a:solidFill>
                <a:latin typeface="DejaVu Sans"/>
                <a:ea typeface="DejaVu Sans"/>
                <a:cs typeface="DejaVu Sans"/>
              </a:rPr>
              <a:t>программа • результаты • аттестация • экзамены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169954A-B06A-467A-859C-B350B9E3D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286000" y="3476625"/>
            <a:ext cx="6000750" cy="6858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1F5B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997A4ED-29BC-4136-9892-5A040D659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457450" y="3629025"/>
            <a:ext cx="381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22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B97B567-FE01-453B-BDAF-ACAF80E95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028950" y="3590925"/>
            <a:ext cx="3810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УНИВЕРСАЛЬНЫЕ НАВЫКИ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5EE5C86-BC24-4FE9-B20E-29391076A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028950" y="3857625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0" i="0">
                <a:solidFill>
                  <a:srgbClr val="E7F0FF"/>
                </a:solidFill>
                <a:latin typeface="DejaVu Sans"/>
                <a:ea typeface="DejaVu Sans"/>
                <a:cs typeface="DejaVu Sans"/>
              </a:defRPr>
            </a:pPr>
            <a:r>
              <a:rPr sz="1125" b="0" i="0">
                <a:solidFill>
                  <a:srgbClr val="E7F0FF"/>
                </a:solidFill>
                <a:latin typeface="DejaVu Sans"/>
                <a:ea typeface="DejaVu Sans"/>
                <a:cs typeface="DejaVu Sans"/>
              </a:rPr>
              <a:t>мышление • коммуникация • digital / AI • self-management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FF08175-8C36-4F1E-91D4-AFC513182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619375" y="2619375"/>
            <a:ext cx="5667375" cy="6858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2F78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C8BD7AE-BBA0-4195-9090-484A16578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790825" y="2771775"/>
            <a:ext cx="381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22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2940448-5C38-4043-8D87-009A7FBED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362325" y="2733675"/>
            <a:ext cx="3810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САМООПРЕДЕЛЕНИЕ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1515A03-AF6E-468E-86AF-53CD2A63C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362325" y="3000375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0" i="0">
                <a:solidFill>
                  <a:srgbClr val="E7F0FF"/>
                </a:solidFill>
                <a:latin typeface="DejaVu Sans"/>
                <a:ea typeface="DejaVu Sans"/>
                <a:cs typeface="DejaVu Sans"/>
              </a:defRPr>
            </a:pPr>
            <a:r>
              <a:rPr sz="1125" b="0" i="0">
                <a:solidFill>
                  <a:srgbClr val="E7F0FF"/>
                </a:solidFill>
                <a:latin typeface="DejaVu Sans"/>
                <a:ea typeface="DejaVu Sans"/>
                <a:cs typeface="DejaVu Sans"/>
              </a:rPr>
              <a:t>интересы • пробы • wayfinding • авторская позиция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9DD9B34-BF32-4F78-B5A7-38603B941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952750" y="1762125"/>
            <a:ext cx="5334000" cy="6858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F4E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47A0742-E762-46BA-B1AB-4CB5EB532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124200" y="1914525"/>
            <a:ext cx="381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22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5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03149D5-63BF-4156-AC0C-4CEA16C86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695700" y="1876425"/>
            <a:ext cx="3810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СТРАТЕГИЧЕСКИЙ ГОРИЗОНТ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7A285DA-C1F0-4B63-8420-BF1421F24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695700" y="2143125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0" i="0">
                <a:solidFill>
                  <a:srgbClr val="E7F0FF"/>
                </a:solidFill>
                <a:latin typeface="DejaVu Sans"/>
                <a:ea typeface="DejaVu Sans"/>
                <a:cs typeface="DejaVu Sans"/>
              </a:defRPr>
            </a:pPr>
            <a:r>
              <a:rPr sz="1125" b="0" i="0">
                <a:solidFill>
                  <a:srgbClr val="E7F0FF"/>
                </a:solidFill>
                <a:latin typeface="DejaVu Sans"/>
                <a:ea typeface="DejaVu Sans"/>
                <a:cs typeface="DejaVu Sans"/>
              </a:rPr>
              <a:t>вуз • карьера • NextGen • роль в семейном капитале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2B144D6-D1DC-4E69-A6C1-AC0C4C3E2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667875" y="1752600"/>
            <a:ext cx="38100" cy="414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E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833E268-4AE2-401D-A011-109F26C7A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925050" y="2000250"/>
            <a:ext cx="1619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40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240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UNEXT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1C94C02-D251-48AB-BE18-47C8E6D3B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925050" y="2524125"/>
            <a:ext cx="16668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единая стратегия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для всех пяти уровней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D7C5EB7-2841-46C6-B0F7-370676F7C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925050" y="4333875"/>
            <a:ext cx="1666875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35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Школа чаще всего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35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закрывает уровень 2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35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и часть уровня 3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6D73A1E-826A-43D1-AAA6-BE3280B85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496050"/>
            <a:ext cx="542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UNEXT • БК PRIDE • НОВОСИБИРСК • 2026</a:t>
            </a:r>
          </a:p>
        </p:txBody>
      </p:sp>
    </p:spTree>
    <p:extLst>
      <p:ext uri="{BB962C8B-B14F-4D97-AF65-F5344CB8AC3E}">
        <p14:creationId xmlns:p14="http://schemas.microsoft.com/office/powerpoint/2010/main" val="537806959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8275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546D81A-28F8-4CED-A2BD-06BB22AD1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E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D2FA78F-863A-4E28-9BF9-CA4165D7F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3238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 i="0">
                <a:solidFill>
                  <a:srgbClr val="57A4FF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57A4FF"/>
                </a:solidFill>
                <a:latin typeface="DejaVu Sans"/>
                <a:ea typeface="DejaVu Sans"/>
                <a:cs typeface="DejaVu Sans"/>
              </a:rPr>
              <a:t>РИСКИ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6EC0E8F-9E07-4FAF-B60A-A0ECEBA22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38175"/>
            <a:ext cx="1066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4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34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Когда уровни не сведены, сильные решения начинают конфликтовать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C39625B-CD3A-4C22-8498-5185A912F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296650" y="3429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125" b="1" i="0">
                <a:solidFill>
                  <a:srgbClr val="86A7DD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86A7DD"/>
                </a:solidFill>
                <a:latin typeface="DejaVu Sans"/>
                <a:ea typeface="DejaVu Sans"/>
                <a:cs typeface="DejaVu Sans"/>
              </a:rPr>
              <a:t>12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69642C5-4918-4F5B-92BC-7DA1099AF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42950" y="1762125"/>
            <a:ext cx="2714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СИЛЬНАЯ ШКОЛА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071B641-9EBE-452C-B011-7BF6852F3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619500" y="1714500"/>
            <a:ext cx="400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25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+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37E1532-DBF0-4B4B-8352-0C136FCCC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171950" y="1762125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ХРОНИЧЕСКАЯ ПЕРЕГРУЗКА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4758774-DA6D-4580-AA90-5F59881BF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420100" y="1762125"/>
            <a:ext cx="30003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75" b="0" i="0">
                <a:solidFill>
                  <a:srgbClr val="AFC4E4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 i="0">
                <a:solidFill>
                  <a:srgbClr val="AFC4E4"/>
                </a:solidFill>
                <a:latin typeface="DejaVu Sans"/>
                <a:ea typeface="DejaVu Sans"/>
                <a:cs typeface="DejaVu Sans"/>
              </a:rPr>
              <a:t>результат растёт, субъектность исчезает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847948A-F3A4-428E-886A-837CFDC8E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381250"/>
            <a:ext cx="10668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5083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66CC5EC-FC78-4155-9C39-5AF4FFD1A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42950" y="2828925"/>
            <a:ext cx="2714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ВЫСОКИЕ БАЛЛЫ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3D62E0E-33C5-4132-9B1C-AC94A5312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619500" y="2781300"/>
            <a:ext cx="400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25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+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475E410-DD50-4DBE-B593-17072BACC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171950" y="2828925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НЕТ СОБСТВЕННОГО ВЫБОРА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EC30CFE-7B7C-4428-B4BF-CA15DCD54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420100" y="2828925"/>
            <a:ext cx="30003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75" b="0" i="0">
                <a:solidFill>
                  <a:srgbClr val="AFC4E4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 i="0">
                <a:solidFill>
                  <a:srgbClr val="AFC4E4"/>
                </a:solidFill>
                <a:latin typeface="DejaVu Sans"/>
                <a:ea typeface="DejaVu Sans"/>
                <a:cs typeface="DejaVu Sans"/>
              </a:rPr>
              <a:t>поступление заканчивается кризисом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0A17B1F-1D68-4483-8AE7-B3150A1D3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448050"/>
            <a:ext cx="10668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5083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C544875-B59B-4814-A1D7-0EDD202D1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42950" y="3895725"/>
            <a:ext cx="2714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МНОГО КРУЖКОВ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AF51621-D418-4B29-B4AE-2F836DD52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619500" y="3848100"/>
            <a:ext cx="400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25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+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0E66107-3D77-46D8-955B-C87C4D5DC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171950" y="3895725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НЕТ РЕФЛЕКСИИ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3D5AA7C-88C3-417C-BE25-51A2FB6E0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420100" y="3895725"/>
            <a:ext cx="30003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75" b="0" i="0">
                <a:solidFill>
                  <a:srgbClr val="AFC4E4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 i="0">
                <a:solidFill>
                  <a:srgbClr val="AFC4E4"/>
                </a:solidFill>
                <a:latin typeface="DejaVu Sans"/>
                <a:ea typeface="DejaVu Sans"/>
                <a:cs typeface="DejaVu Sans"/>
              </a:rPr>
              <a:t>опыт не превращается в капитал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5C46AA2-99E1-4EFD-9EFF-A1A5C98DC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514850"/>
            <a:ext cx="10668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5083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E2CEFD7-FAD0-4925-9D36-8F7332732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42950" y="4962525"/>
            <a:ext cx="2714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ЗАРУБЕЖНЫЙ ПЛАН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C622EC3-2653-4B26-B89F-0D37C6FEB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619500" y="4914900"/>
            <a:ext cx="400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25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+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B7DD424-93DC-4216-9436-340372B88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171950" y="4962525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НЕТ ФИНАНСОВОЙ МОДЕЛИ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B52B4D9-124E-42B1-91F2-ADD3C00FE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420100" y="4962525"/>
            <a:ext cx="30003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75" b="0" i="0">
                <a:solidFill>
                  <a:srgbClr val="AFC4E4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 i="0">
                <a:solidFill>
                  <a:srgbClr val="AFC4E4"/>
                </a:solidFill>
                <a:latin typeface="DejaVu Sans"/>
                <a:ea typeface="DejaVu Sans"/>
                <a:cs typeface="DejaVu Sans"/>
              </a:rPr>
              <a:t>дедлайны и aid обнаруживаются поздно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1B7DAD7-E41E-4229-8137-EA685B2F8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581650"/>
            <a:ext cx="10668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E5083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24DA6A0-F24A-446E-BAEF-BC0004FD7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496050"/>
            <a:ext cx="542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7794C5"/>
                </a:solidFill>
                <a:latin typeface="DejaVu Sans"/>
                <a:ea typeface="DejaVu Sans"/>
                <a:cs typeface="DejaVu Sans"/>
              </a:defRPr>
            </a:pPr>
            <a:r>
              <a:rPr sz="900" b="1" i="0">
                <a:solidFill>
                  <a:srgbClr val="7794C5"/>
                </a:solidFill>
                <a:latin typeface="DejaVu Sans"/>
                <a:ea typeface="DejaVu Sans"/>
                <a:cs typeface="DejaVu Sans"/>
              </a:rPr>
              <a:t>UNEXT • БК PRIDE • НОВОСИБИРСК • 2026</a:t>
            </a:r>
          </a:p>
        </p:txBody>
      </p:sp>
    </p:spTree>
    <p:extLst>
      <p:ext uri="{BB962C8B-B14F-4D97-AF65-F5344CB8AC3E}">
        <p14:creationId xmlns:p14="http://schemas.microsoft.com/office/powerpoint/2010/main" val="658189696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1ADC29A-8D94-4ED4-863A-F759A7EBA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E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11AF5FB-9FE6-45BD-87B8-3DA35342E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3238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КОНСАЛТИНГОВАЯ ПРАКТИКА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232E23C-D705-4CF8-B6BE-35F740DCE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38175"/>
            <a:ext cx="1066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UNEXT работает как консалтинг: сначала карта, затем решения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8D94B38-95A1-4773-A96D-CA34937D9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296650" y="3429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13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68569E8-8CD4-4BC7-B7E7-00DF677BF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305050" y="2952750"/>
            <a:ext cx="571500" cy="2667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8E1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5CDFD0F-8DFE-49B8-B1ED-EFE2FB553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514850" y="2952750"/>
            <a:ext cx="571500" cy="2667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8E1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C31237C-E89F-44B0-91C0-8F907D828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724650" y="2952750"/>
            <a:ext cx="571500" cy="2667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8E1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0AE48D9-B226-4727-99D4-AE4A61942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934450" y="2952750"/>
            <a:ext cx="571500" cy="2667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8E1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D2AF76A-69F6-4498-9616-35E14363C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23900" y="2152650"/>
            <a:ext cx="1695450" cy="2095500"/>
          </a:xfrm>
          <a:prstGeom xmlns:a="http://schemas.openxmlformats.org/drawingml/2006/main" prst="roundRect">
            <a:avLst>
              <a:gd name="adj" fmla="val 13483"/>
            </a:avLst>
          </a:prstGeom>
          <a:solidFill xmlns:a="http://schemas.openxmlformats.org/drawingml/2006/main">
            <a:srgbClr val="0827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E4F10E6-130A-4BE9-9151-98F944C45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95350" y="2333625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B826F5E-19B2-4D1C-A6EC-49898194C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95350" y="2800350"/>
            <a:ext cx="1371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ДИАГНОСТИКА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C2A2D67-E374-4B7C-B72C-6E9A9CB50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95350" y="3448050"/>
            <a:ext cx="13525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200" b="0" i="0">
                <a:solidFill>
                  <a:srgbClr val="C5D6EE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 i="0">
                <a:solidFill>
                  <a:srgbClr val="C5D6EE"/>
                </a:solidFill>
                <a:latin typeface="DejaVu Sans"/>
                <a:ea typeface="DejaVu Sans"/>
                <a:cs typeface="DejaVu Sans"/>
              </a:rPr>
              <a:t>ребёнок • семья</a:t>
            </a:r>
          </a:p>
          <a:p xmlns:a="http://schemas.openxmlformats.org/drawingml/2006/main">
            <a:pPr algn="l">
              <a:lnSpc>
                <a:spcPct val="115000"/>
              </a:lnSpc>
              <a:buNone/>
              <a:defRPr sz="1200" b="0" i="0">
                <a:solidFill>
                  <a:srgbClr val="C5D6EE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 i="0">
                <a:solidFill>
                  <a:srgbClr val="C5D6EE"/>
                </a:solidFill>
                <a:latin typeface="DejaVu Sans"/>
                <a:ea typeface="DejaVu Sans"/>
                <a:cs typeface="DejaVu Sans"/>
              </a:rPr>
              <a:t>среда • данные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38E5D76-102E-49A4-B2BF-75DEE8687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933700" y="2152650"/>
            <a:ext cx="1695450" cy="2095500"/>
          </a:xfrm>
          <a:prstGeom xmlns:a="http://schemas.openxmlformats.org/drawingml/2006/main" prst="roundRect">
            <a:avLst>
              <a:gd name="adj" fmla="val 13483"/>
            </a:avLst>
          </a:prstGeom>
          <a:solidFill xmlns:a="http://schemas.openxmlformats.org/drawingml/2006/main">
            <a:srgbClr val="EAF1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36B9A1F-5536-4B1D-82AA-EC81EFB16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105150" y="2333625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1F22197-6925-4059-9CEC-EF9017477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105150" y="2800350"/>
            <a:ext cx="1371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ГИПОТЕЗА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0005D92-95F8-4A7F-A988-1AE56072A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105150" y="3448050"/>
            <a:ext cx="13525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20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цели • риски</a:t>
            </a:r>
          </a:p>
          <a:p xmlns:a="http://schemas.openxmlformats.org/drawingml/2006/main">
            <a:pPr algn="l">
              <a:lnSpc>
                <a:spcPct val="115000"/>
              </a:lnSpc>
              <a:buNone/>
              <a:defRPr sz="120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точки роста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E4404DA-98AF-472A-B6B3-8DA5314C5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143500" y="2152650"/>
            <a:ext cx="1695450" cy="2095500"/>
          </a:xfrm>
          <a:prstGeom xmlns:a="http://schemas.openxmlformats.org/drawingml/2006/main" prst="roundRect">
            <a:avLst>
              <a:gd name="adj" fmla="val 13483"/>
            </a:avLst>
          </a:prstGeom>
          <a:solidFill xmlns:a="http://schemas.openxmlformats.org/drawingml/2006/main">
            <a:srgbClr val="EAF1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00FA973-94F4-49CB-A07B-43FD05CEE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14950" y="2333625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BA5C2F5-5FED-4662-8B19-B153EE2FC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14950" y="2800350"/>
            <a:ext cx="1371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АРХИТЕКТУРА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7DD7AF9-E833-4CA2-AF7C-930C012F8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14950" y="3448050"/>
            <a:ext cx="13525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20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маршрут • роли</a:t>
            </a:r>
          </a:p>
          <a:p xmlns:a="http://schemas.openxmlformats.org/drawingml/2006/main">
            <a:pPr algn="l">
              <a:lnSpc>
                <a:spcPct val="115000"/>
              </a:lnSpc>
              <a:buNone/>
              <a:defRPr sz="120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бюджет • календарь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D9CB722-386A-4D2A-AB13-30609A6ED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353300" y="2152650"/>
            <a:ext cx="1695450" cy="2095500"/>
          </a:xfrm>
          <a:prstGeom xmlns:a="http://schemas.openxmlformats.org/drawingml/2006/main" prst="roundRect">
            <a:avLst>
              <a:gd name="adj" fmla="val 13483"/>
            </a:avLst>
          </a:prstGeom>
          <a:solidFill xmlns:a="http://schemas.openxmlformats.org/drawingml/2006/main">
            <a:srgbClr val="EAF1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0B620F0-8BF0-4CA9-8CA3-A9CC1CB11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524750" y="2333625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04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B047C75-013D-4D1B-8FB8-9D0939F884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524750" y="2800350"/>
            <a:ext cx="1371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DELIVERY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8183986-8A25-4656-81AF-106198F46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524750" y="3448050"/>
            <a:ext cx="13525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20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тьютор • эксперты</a:t>
            </a:r>
          </a:p>
          <a:p xmlns:a="http://schemas.openxmlformats.org/drawingml/2006/main">
            <a:pPr algn="l">
              <a:lnSpc>
                <a:spcPct val="115000"/>
              </a:lnSpc>
              <a:buNone/>
              <a:defRPr sz="120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координация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61F4794-4C76-49ED-8AE2-3860CF9D2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563100" y="2152650"/>
            <a:ext cx="1695450" cy="2095500"/>
          </a:xfrm>
          <a:prstGeom xmlns:a="http://schemas.openxmlformats.org/drawingml/2006/main" prst="roundRect">
            <a:avLst>
              <a:gd name="adj" fmla="val 13483"/>
            </a:avLst>
          </a:prstGeom>
          <a:solidFill xmlns:a="http://schemas.openxmlformats.org/drawingml/2006/main">
            <a:srgbClr val="0827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514C309-63DA-4D94-990B-0349A4B69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734550" y="2333625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05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2C97F6F-435A-4250-A1E5-9DF192DF0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734550" y="2800350"/>
            <a:ext cx="1371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REVIEW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3D09188-1C56-4EF7-8BEB-DD44CDC64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734550" y="3448050"/>
            <a:ext cx="13525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200" b="0" i="0">
                <a:solidFill>
                  <a:srgbClr val="C5D6EE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 i="0">
                <a:solidFill>
                  <a:srgbClr val="C5D6EE"/>
                </a:solidFill>
                <a:latin typeface="DejaVu Sans"/>
                <a:ea typeface="DejaVu Sans"/>
                <a:cs typeface="DejaVu Sans"/>
              </a:rPr>
              <a:t>KPI • рефлексия</a:t>
            </a:r>
          </a:p>
          <a:p xmlns:a="http://schemas.openxmlformats.org/drawingml/2006/main">
            <a:pPr algn="l">
              <a:lnSpc>
                <a:spcPct val="115000"/>
              </a:lnSpc>
              <a:buNone/>
              <a:defRPr sz="1200" b="0" i="0">
                <a:solidFill>
                  <a:srgbClr val="C5D6EE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 i="0">
                <a:solidFill>
                  <a:srgbClr val="C5D6EE"/>
                </a:solidFill>
                <a:latin typeface="DejaVu Sans"/>
                <a:ea typeface="DejaVu Sans"/>
                <a:cs typeface="DejaVu Sans"/>
              </a:rPr>
              <a:t>пересборка квартала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C9CF830-B297-4154-9F7C-B198D310E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257300" y="4953000"/>
            <a:ext cx="9667875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FFF0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D39F122-A2C6-4B5C-BFFB-8D94C2EE1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504950" y="5162550"/>
            <a:ext cx="91916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Результат: family brief • risk register • roadmap • KPI • один владелец процесса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808580A-AE7A-46AC-84DF-51978E625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496050"/>
            <a:ext cx="542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UNEXT • БК PRIDE • НОВОСИБИРСК • 2026</a:t>
            </a:r>
          </a:p>
        </p:txBody>
      </p:sp>
    </p:spTree>
    <p:extLst>
      <p:ext uri="{BB962C8B-B14F-4D97-AF65-F5344CB8AC3E}">
        <p14:creationId xmlns:p14="http://schemas.microsoft.com/office/powerpoint/2010/main" val="62187014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4F7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7ED0DCD-C17E-4674-AD22-C38C5C05D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E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E766F74-2A3E-4663-8815-D552A371B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3238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ИССЛЕДОВАТЕЛЬСКИЕ ОПОРЫ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BC09DAB-CCB2-42AC-A306-0BB76C164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38175"/>
            <a:ext cx="1066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За методом стоят исследования, а не образовательная мода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C1D2BB1-9EB8-42FE-B2AD-974795943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296650" y="3429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14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A62B1B0-1640-48A0-AE28-7D1BCED50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1809750"/>
            <a:ext cx="0" cy="357187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E1EF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02130C0-CB27-4006-9C8B-FAF016901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1809750"/>
            <a:ext cx="0" cy="357187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E1E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4E84A07-1EDF-4105-9CEF-92ED34339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1809750"/>
            <a:ext cx="0" cy="357187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E1EF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6C5B8E7-8CF5-4981-A798-894341454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809750"/>
            <a:ext cx="0" cy="357187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E1EF"/>
            </a:solidFill>
            <a:prstDash val="solid"/>
          </a:ln>
        </p:spPr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c4c8da5d1ea4be7"/>
          <a:stretch xmlns:a="http://schemas.openxmlformats.org/drawingml/2006/main"/>
        </p:blipFill>
        <p:spPr>
          <a:xfrm xmlns:a="http://schemas.openxmlformats.org/drawingml/2006/main">
            <a:off x="926947" y="1790700"/>
            <a:ext cx="1346506" cy="1219200"/>
          </a:xfrm>
          <a:prstGeom xmlns:a="http://schemas.openxmlformats.org/drawingml/2006/main" prst="rect">
            <a:avLst/>
          </a:prstGeom>
        </p:spPr>
      </p:pic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c239d85bddf419b"/>
          <a:stretch xmlns:a="http://schemas.openxmlformats.org/drawingml/2006/main"/>
        </p:blipFill>
        <p:spPr>
          <a:xfrm xmlns:a="http://schemas.openxmlformats.org/drawingml/2006/main">
            <a:off x="3048000" y="1960066"/>
            <a:ext cx="1666875" cy="937617"/>
          </a:xfrm>
          <a:prstGeom xmlns:a="http://schemas.openxmlformats.org/drawingml/2006/main" prst="rect">
            <a:avLst/>
          </a:prstGeom>
        </p:spPr>
      </p:pic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eb717aee06046f1"/>
          <a:stretch xmlns:a="http://schemas.openxmlformats.org/drawingml/2006/main"/>
        </p:blipFill>
        <p:spPr>
          <a:xfrm xmlns:a="http://schemas.openxmlformats.org/drawingml/2006/main">
            <a:off x="5583275" y="1809750"/>
            <a:ext cx="1215951" cy="1219200"/>
          </a:xfrm>
          <a:prstGeom xmlns:a="http://schemas.openxmlformats.org/drawingml/2006/main" prst="rect">
            <a:avLst/>
          </a:prstGeom>
        </p:spPr>
      </p:pic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f51d6beaffd4cbb"/>
          <a:stretch xmlns:a="http://schemas.openxmlformats.org/drawingml/2006/main"/>
        </p:blipFill>
        <p:spPr>
          <a:xfrm xmlns:a="http://schemas.openxmlformats.org/drawingml/2006/main">
            <a:off x="7944234" y="1809750"/>
            <a:ext cx="1180332" cy="1181100"/>
          </a:xfrm>
          <a:prstGeom xmlns:a="http://schemas.openxmlformats.org/drawingml/2006/main" prst="rect">
            <a:avLst/>
          </a:prstGeom>
        </p:spPr>
      </p:pic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DC24284-1FC3-4522-81CB-D9F82DB4C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982200" y="1885950"/>
            <a:ext cx="1571625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0000"/>
              </a:lnSpc>
              <a:buNone/>
              <a:defRPr sz="25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25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TODD</a:t>
            </a:r>
          </a:p>
          <a:p xmlns:a="http://schemas.openxmlformats.org/drawingml/2006/main">
            <a:pPr algn="ctr">
              <a:lnSpc>
                <a:spcPct val="90000"/>
              </a:lnSpc>
              <a:buNone/>
              <a:defRPr sz="25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25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ROSE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2569A51-2191-4446-8BAE-2F5288986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66750" y="3333750"/>
            <a:ext cx="1924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Future of Jobs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7F35789-F974-4D59-A7E4-4087A8775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66750" y="4000500"/>
            <a:ext cx="19240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8000"/>
              </a:lnSpc>
              <a:buNone/>
              <a:def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Какие навыки</a:t>
            </a:r>
          </a:p>
          <a:p xmlns:a="http://schemas.openxmlformats.org/drawingml/2006/main">
            <a:pPr algn="ctr">
              <a:lnSpc>
                <a:spcPct val="118000"/>
              </a:lnSpc>
              <a:buNone/>
              <a:def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меняются вместе</a:t>
            </a:r>
          </a:p>
          <a:p xmlns:a="http://schemas.openxmlformats.org/drawingml/2006/main">
            <a:pPr algn="ctr">
              <a:lnSpc>
                <a:spcPct val="118000"/>
              </a:lnSpc>
              <a:buNone/>
              <a:def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с рынком труда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AB6DE7A-CDA7-48DB-817A-8A5E1595B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971800" y="3333750"/>
            <a:ext cx="1924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Learning Compass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C36C6EA-99D2-444F-81A1-E18CBFC24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971800" y="4000500"/>
            <a:ext cx="19240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8000"/>
              </a:lnSpc>
              <a:buNone/>
              <a:def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Agency • wellbeing</a:t>
            </a:r>
          </a:p>
          <a:p xmlns:a="http://schemas.openxmlformats.org/drawingml/2006/main">
            <a:pPr algn="ctr">
              <a:lnSpc>
                <a:spcPct val="118000"/>
              </a:lnSpc>
              <a:buNone/>
              <a:def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знания • навыки</a:t>
            </a:r>
          </a:p>
          <a:p xmlns:a="http://schemas.openxmlformats.org/drawingml/2006/main">
            <a:pPr algn="ctr">
              <a:lnSpc>
                <a:spcPct val="118000"/>
              </a:lnSpc>
              <a:buNone/>
              <a:def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ценности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B2B253F-E599-4B2D-BB20-52CEEC5B6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276850" y="3333750"/>
            <a:ext cx="1924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Wayfinding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115B013-E5E3-46F3-84C3-BC248EA62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276850" y="4000500"/>
            <a:ext cx="19240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8000"/>
              </a:lnSpc>
              <a:buNone/>
              <a:def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Как ребёнок</a:t>
            </a:r>
          </a:p>
          <a:p xmlns:a="http://schemas.openxmlformats.org/drawingml/2006/main">
            <a:pPr algn="ctr">
              <a:lnSpc>
                <a:spcPct val="118000"/>
              </a:lnSpc>
              <a:buNone/>
              <a:def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учится находить</a:t>
            </a:r>
          </a:p>
          <a:p xmlns:a="http://schemas.openxmlformats.org/drawingml/2006/main">
            <a:pPr algn="ctr">
              <a:lnSpc>
                <a:spcPct val="118000"/>
              </a:lnSpc>
              <a:buNone/>
              <a:def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следующий шаг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3BEF98D-057D-48C9-B56F-5F3E3B790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581900" y="3333750"/>
            <a:ext cx="1924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Human Flourishing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3730636-570C-42A4-B3FE-0251A4A40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581900" y="4000500"/>
            <a:ext cx="19240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8000"/>
              </a:lnSpc>
              <a:buNone/>
              <a:def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Здоровье • смысл</a:t>
            </a:r>
          </a:p>
          <a:p xmlns:a="http://schemas.openxmlformats.org/drawingml/2006/main">
            <a:pPr algn="ctr">
              <a:lnSpc>
                <a:spcPct val="118000"/>
              </a:lnSpc>
              <a:buNone/>
              <a:def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отношения • характер</a:t>
            </a:r>
          </a:p>
          <a:p xmlns:a="http://schemas.openxmlformats.org/drawingml/2006/main">
            <a:pPr algn="ctr">
              <a:lnSpc>
                <a:spcPct val="118000"/>
              </a:lnSpc>
              <a:buNone/>
              <a:def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и удовлетворённость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81DE7C4-8276-4DE1-8EB1-5FF9A9144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886950" y="3333750"/>
            <a:ext cx="1924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Science of Individuality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86893EA-9F6D-4575-BAD6-27909CF8E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886950" y="4000500"/>
            <a:ext cx="19240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8000"/>
              </a:lnSpc>
              <a:buNone/>
              <a:def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Нет среднего</a:t>
            </a:r>
          </a:p>
          <a:p xmlns:a="http://schemas.openxmlformats.org/drawingml/2006/main">
            <a:pPr algn="ctr">
              <a:lnSpc>
                <a:spcPct val="118000"/>
              </a:lnSpc>
              <a:buNone/>
              <a:def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ученика и одного</a:t>
            </a:r>
          </a:p>
          <a:p xmlns:a="http://schemas.openxmlformats.org/drawingml/2006/main">
            <a:pPr algn="ctr">
              <a:lnSpc>
                <a:spcPct val="118000"/>
              </a:lnSpc>
              <a:buNone/>
              <a:def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правильного пути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FF1AA97-07C3-4325-A2BB-164505548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496050"/>
            <a:ext cx="542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UNEXT • БК PRIDE • НОВОСИБИРСК • 2026</a:t>
            </a:r>
          </a:p>
        </p:txBody>
      </p:sp>
    </p:spTree>
    <p:extLst>
      <p:ext uri="{BB962C8B-B14F-4D97-AF65-F5344CB8AC3E}">
        <p14:creationId xmlns:p14="http://schemas.microsoft.com/office/powerpoint/2010/main" val="409562164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B2CFF73-672A-4670-9C19-122239CA9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E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E3C20F1-F58A-4F76-8543-E14B670E2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3238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РОЛЬ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2732B15-7BE1-40A5-8710-922DF69C2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38175"/>
            <a:ext cx="1066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Тьютор — не ещё один преподаватель. Это владелец процесса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9CB7DDB-2C62-46C3-96B7-93B49A343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296650" y="3429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15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7798835-E6C6-4E05-B33F-B21B757B1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2314575"/>
            <a:ext cx="3143250" cy="10668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AFC0D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F4AE7D9-8B85-4F1C-B4B7-53FA37571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314575"/>
            <a:ext cx="3143250" cy="10668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AFC0D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4B68308-D499-496F-924F-6CDE92D22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3381375"/>
            <a:ext cx="3143250" cy="13716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AFC0D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DF4C063-565F-45A6-8EEF-8CAE35265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381375"/>
            <a:ext cx="3143250" cy="13716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AFC0D8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5E56338-04E6-4DE1-BF41-05BB756AE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857750" y="2381250"/>
            <a:ext cx="2476500" cy="2000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827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65156A4-849D-4120-914B-DF18050F8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219700" y="2933700"/>
            <a:ext cx="17526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2000"/>
              </a:lnSpc>
              <a:buNone/>
              <a:defRPr sz="25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25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ТЬЮТОР</a:t>
            </a:r>
          </a:p>
          <a:p xmlns:a="http://schemas.openxmlformats.org/drawingml/2006/main">
            <a:pPr algn="ctr">
              <a:lnSpc>
                <a:spcPct val="92000"/>
              </a:lnSpc>
              <a:buNone/>
              <a:defRPr sz="25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25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UNEXT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3786E73-2D9E-463A-AACB-4F5ECD25C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57250" y="1714500"/>
            <a:ext cx="2743200" cy="12573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EAF1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D6704D4-0415-4AA2-8667-B9F5C7313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066800" y="1905000"/>
            <a:ext cx="2324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157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ЦЕЛИ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A0F572C-EA48-4176-99E2-E25C14C20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066800" y="2266950"/>
            <a:ext cx="23241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350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переводит желания семьи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350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в проверяемые задачи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02CE932-61F3-4658-B27A-0BA16C15DD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591550" y="1714500"/>
            <a:ext cx="2743200" cy="12573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EAF1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F38006E-8DEA-403C-AF14-D8A8026ED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801100" y="1905000"/>
            <a:ext cx="2324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157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РИТМ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8B44EAA-6093-498E-B443-0A7EBE240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801100" y="2266950"/>
            <a:ext cx="23241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350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держит неделю, квартал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350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и дедлайны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720098E-1D88-4529-8A3E-B4BDE86F9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57250" y="4476750"/>
            <a:ext cx="2743200" cy="12573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EAF1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D4A3EE6-5C8B-4701-A0CC-8EEBBFFCA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066800" y="4667250"/>
            <a:ext cx="2324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157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КОМАНДА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08B0D48-F77B-4935-8B85-AF60672D5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066800" y="5029200"/>
            <a:ext cx="23241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350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координирует школу,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350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экспертов и родителей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6FED5BD-90F1-4942-AE13-4026A163F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591550" y="4476750"/>
            <a:ext cx="2743200" cy="12573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EAF1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2475E4C-7994-4221-BC54-327BA1F6D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801100" y="4667250"/>
            <a:ext cx="2324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157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РЕФЛЕКСИЯ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08A19BA-90E6-4729-8104-C114EF64B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801100" y="5029200"/>
            <a:ext cx="23241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350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помогает ребёнку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350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стать автором пути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428F2BF-8696-4933-AB7E-E62BC1297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496050"/>
            <a:ext cx="542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UNEXT • БК PRIDE • НОВОСИБИРСК • 2026</a:t>
            </a:r>
          </a:p>
        </p:txBody>
      </p:sp>
    </p:spTree>
    <p:extLst>
      <p:ext uri="{BB962C8B-B14F-4D97-AF65-F5344CB8AC3E}">
        <p14:creationId xmlns:p14="http://schemas.microsoft.com/office/powerpoint/2010/main" val="861222683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3793B0F-2700-46AB-AF1A-265A0FAB8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E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D01AB24-A51C-41D3-9B6A-4C83F0AF6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3238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НОВАЯ МОДЕЛЬ ШКОЛЫ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9B9DAAA-BCC7-45E8-9DE1-D7A746046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38175"/>
            <a:ext cx="1066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Школа уже перестала быть единственным местом учёбы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DC56D0E-5B2E-414A-8BAD-C27D92D7C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296650" y="3429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16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16EB045-424F-46BC-AE30-67B348A50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66750" y="1714500"/>
            <a:ext cx="4953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64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64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99,4 тыс.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38840DD-F6BA-4A53-9648-0D3B44D6D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715000" y="1847850"/>
            <a:ext cx="5334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5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25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детей в России учатся</a:t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25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25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в семейной форме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1CB86A0-C33F-40A8-8333-81E8AFE18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66750" y="3086100"/>
            <a:ext cx="10572750" cy="104775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EAF1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BA7B967-BC32-4B20-B738-776FD1808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52500" y="340995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2100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+16,8% за год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27E50BC-C51C-4EC6-8BB3-A25816559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619500" y="3295650"/>
            <a:ext cx="723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Это официальная форма: ребёнок не обязан ежедневно ходить в школьное здание,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35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но проходит промежуточную и итоговую аттестацию.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5C18C04-EFD4-4159-A443-C621312ED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66750" y="4514850"/>
            <a:ext cx="3333750" cy="11430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4F7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CBDEF84-9F45-4BEE-A98C-D0E6879D5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76300" y="47148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УЧЁБА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207C8F3-E504-4306-BB14-EF02ABCA3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76300" y="5095875"/>
            <a:ext cx="28765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дома • онлайн • в проектах • с наставниками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776468F-99D1-4D77-9F9B-CD9A477A7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229100" y="4514850"/>
            <a:ext cx="3333750" cy="11430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0827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D3DD04B-6F76-4668-B30A-76C8426D3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438650" y="47148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АТТЕСТАЦИЯ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583180A-A405-4B03-A590-303691D76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438650" y="5095875"/>
            <a:ext cx="28765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в школе по договору • экстерном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A8D6328-5C5C-4529-A044-78F302318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791450" y="4514850"/>
            <a:ext cx="3333750" cy="11430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4F7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4921D1A-D873-437D-BAE4-44EBE57A1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001000" y="47148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СОЦИАЛИЗАЦИЯ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E2EDB35-DF68-4977-A630-CAD600535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001000" y="5095875"/>
            <a:ext cx="28765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спорт • клубы • лаборатории • город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D6FE4AC-7301-4B96-970B-531679C6B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23900" y="5962650"/>
            <a:ext cx="9906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12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Важно: это не число «прогульщиков», а статистика выбранной формы образования.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D013B18-ECD9-42D0-82B2-4462196E3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496050"/>
            <a:ext cx="542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UNEXT • БК PRIDE • НОВОСИБИРСК • 2026</a:t>
            </a:r>
          </a:p>
        </p:txBody>
      </p:sp>
    </p:spTree>
    <p:extLst>
      <p:ext uri="{BB962C8B-B14F-4D97-AF65-F5344CB8AC3E}">
        <p14:creationId xmlns:p14="http://schemas.microsoft.com/office/powerpoint/2010/main" val="920039479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4F7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F9FC1FA3-CD13-4721-8845-38FF7EAFB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E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A990020-C340-4FF6-906F-2E628DBFE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3238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ГИБКАЯ ШКОЛА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E99567E-DCC5-42B9-A642-EB8B431F1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38175"/>
            <a:ext cx="1066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Учиться можно в одном месте, аттестоваться — в другом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F8C32B9-4CD8-4F9B-B860-CC3B2907C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296650" y="3429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17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93289A3-21CE-45AA-98BB-3938C0CE5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85800" y="1504950"/>
            <a:ext cx="9525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65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Маршрут собирается из четырёх независимых решений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4A77DAA-87DA-484B-A7D7-13674F344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952750" y="3143250"/>
            <a:ext cx="457200" cy="2857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8E1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013A096-3919-4C1B-B398-74A2340D6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791200" y="3143250"/>
            <a:ext cx="457200" cy="2857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8E1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4CA9263-C099-415E-9B4E-5E777678B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629650" y="3143250"/>
            <a:ext cx="457200" cy="2857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8E1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5BBF4BD-B10B-44D8-91B3-10C59624E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85800" y="2095500"/>
            <a:ext cx="2266950" cy="3333750"/>
          </a:xfrm>
          <a:prstGeom xmlns:a="http://schemas.openxmlformats.org/drawingml/2006/main" prst="roundRect">
            <a:avLst>
              <a:gd name="adj" fmla="val 1008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1E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CC69B13-11E1-4EAB-BC9C-49D590A7F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76300" y="23050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E227C7D-ED17-4667-B815-ABBD039F5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314450" y="2324100"/>
            <a:ext cx="14478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ГДЕ УЧИТСЯ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77CB15B-A2B3-437D-8FC7-802D8BE9C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14400" y="3162300"/>
            <a:ext cx="1828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• школа очно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E4B2664-1B03-4F3E-B02F-5D9A8568D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14400" y="3629025"/>
            <a:ext cx="1828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• онлайн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3EEB00A-580C-4DFE-80C0-E5F4A6626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14400" y="4095750"/>
            <a:ext cx="1828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• тьюторы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97E1F91-A87E-48C1-8179-1A7E49756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14400" y="4562475"/>
            <a:ext cx="1828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• проекты / город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A5115E8-0E2C-403A-9C48-653B5E673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524250" y="2095500"/>
            <a:ext cx="2266950" cy="3333750"/>
          </a:xfrm>
          <a:prstGeom xmlns:a="http://schemas.openxmlformats.org/drawingml/2006/main" prst="roundRect">
            <a:avLst>
              <a:gd name="adj" fmla="val 1008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1EF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33551E5-3B2F-4A29-94AA-166B402F1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714750" y="23050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2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EAD0977-1C1E-419C-9EFB-5415A72D3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152900" y="2324100"/>
            <a:ext cx="14478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ФОРМА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2AA34BD-BD04-44F0-981A-82CAB968C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752850" y="3162300"/>
            <a:ext cx="1828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• очная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283CE7D-2842-4152-8559-9B2ACD1FA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752850" y="3629025"/>
            <a:ext cx="1828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• очно-заочная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32BA3E3-E427-41B1-A3C1-599F925FA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752850" y="4095750"/>
            <a:ext cx="1828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• заочная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31278A1-367D-44F7-AC22-9C16D7BB5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752850" y="4562475"/>
            <a:ext cx="1828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• семейная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CC74726-D3C2-4041-9E28-12E316C4D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362700" y="2095500"/>
            <a:ext cx="2266950" cy="3333750"/>
          </a:xfrm>
          <a:prstGeom xmlns:a="http://schemas.openxmlformats.org/drawingml/2006/main" prst="roundRect">
            <a:avLst>
              <a:gd name="adj" fmla="val 1008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1EF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A1D8C97-B66E-4710-9805-C6E1054DD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553200" y="23050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3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4CEFF87-8CA5-4581-80EF-8E1594E58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991350" y="2324100"/>
            <a:ext cx="14478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АТТЕСТАЦИЯ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0D2B2F1-FA04-470E-88CD-F49471F90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591300" y="3162300"/>
            <a:ext cx="1828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• своя школа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33C2E32-B3E7-4439-9C0A-A69776640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591300" y="3629025"/>
            <a:ext cx="1828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• online school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D9702BE-3E71-41C4-92A6-607971B9E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591300" y="4095750"/>
            <a:ext cx="1828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• экстернат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CA0855F-6745-42B7-8E91-2403CF319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591300" y="4562475"/>
            <a:ext cx="1828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• exam centre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2EB9C24-EFDD-431A-B615-3E4183A67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201150" y="2095500"/>
            <a:ext cx="2266950" cy="3333750"/>
          </a:xfrm>
          <a:prstGeom xmlns:a="http://schemas.openxmlformats.org/drawingml/2006/main" prst="roundRect">
            <a:avLst>
              <a:gd name="adj" fmla="val 10084"/>
            </a:avLst>
          </a:prstGeom>
          <a:solidFill xmlns:a="http://schemas.openxmlformats.org/drawingml/2006/main">
            <a:srgbClr val="08275E"/>
          </a:solidFill>
          <a:ln xmlns:a="http://schemas.openxmlformats.org/drawingml/2006/main" w="9525">
            <a:solidFill>
              <a:srgbClr val="08275E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E0A62E6-D8A1-4F0C-A8A1-7120B27CB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391650" y="23050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4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395BD4C-10E4-45AF-8118-07B9FB638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829800" y="2324100"/>
            <a:ext cx="14478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РЕЗУЛЬТАТ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1B65B8D-EED1-40E8-BFAC-7DB749AA3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429750" y="3162300"/>
            <a:ext cx="1828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D6E1F1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 i="0">
                <a:solidFill>
                  <a:srgbClr val="D6E1F1"/>
                </a:solidFill>
                <a:latin typeface="DejaVu Sans"/>
                <a:ea typeface="DejaVu Sans"/>
                <a:cs typeface="DejaVu Sans"/>
              </a:rPr>
              <a:t>• аттестат РФ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6F9F029-1EF7-4C06-9BE5-73D6D10BE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429750" y="3629025"/>
            <a:ext cx="1828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D6E1F1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 i="0">
                <a:solidFill>
                  <a:srgbClr val="D6E1F1"/>
                </a:solidFill>
                <a:latin typeface="DejaVu Sans"/>
                <a:ea typeface="DejaVu Sans"/>
                <a:cs typeface="DejaVu Sans"/>
              </a:rPr>
              <a:t>• Cambridge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44C3BFDB-961F-4564-B312-FBC934300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429750" y="4095750"/>
            <a:ext cx="1828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D6E1F1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 i="0">
                <a:solidFill>
                  <a:srgbClr val="D6E1F1"/>
                </a:solidFill>
                <a:latin typeface="DejaVu Sans"/>
                <a:ea typeface="DejaVu Sans"/>
                <a:cs typeface="DejaVu Sans"/>
              </a:rPr>
              <a:t>• Pearson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1B7606CE-D9B7-46A2-9E98-0D595F5DF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429750" y="4562475"/>
            <a:ext cx="1828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D6E1F1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 i="0">
                <a:solidFill>
                  <a:srgbClr val="D6E1F1"/>
                </a:solidFill>
                <a:latin typeface="DejaVu Sans"/>
                <a:ea typeface="DejaVu Sans"/>
                <a:cs typeface="DejaVu Sans"/>
              </a:rPr>
              <a:t>• двойной контур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A763C1D-9CF5-4FB1-B4A1-14FA1E1B0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90600" y="5886450"/>
            <a:ext cx="10210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Гибкость работает, только если есть единый владелец маршрута и календаря.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7DAC56FB-2907-47AD-8EE0-9D21E6031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496050"/>
            <a:ext cx="542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UNEXT • БК PRIDE • НОВОСИБИРСК • 2026</a:t>
            </a:r>
          </a:p>
        </p:txBody>
      </p:sp>
    </p:spTree>
    <p:extLst>
      <p:ext uri="{BB962C8B-B14F-4D97-AF65-F5344CB8AC3E}">
        <p14:creationId xmlns:p14="http://schemas.microsoft.com/office/powerpoint/2010/main" val="905470002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5AB4F78D-CF01-482D-9218-AFACEC086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E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49C2B42-1957-4116-A0A5-BAE7CF2B1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3238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ПРИМЕРЫ ШКОЛЬНЫХ МАРШРУТОВ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A8D6705-4657-4C74-9F9C-8DB8FA213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38175"/>
            <a:ext cx="1066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Три рабочие архитектуры без полной релокации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473B945-1532-43C1-9674-886F5A258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296650" y="3429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18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ADB00AA-26A2-4B07-BECB-BA4CB9785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85800" y="1857375"/>
            <a:ext cx="742950" cy="857250"/>
          </a:xfrm>
          <a:prstGeom xmlns:a="http://schemas.openxmlformats.org/drawingml/2006/main" prst="roundRect">
            <a:avLst>
              <a:gd name="adj" fmla="val 25641"/>
            </a:avLst>
          </a:prstGeom>
          <a:solidFill xmlns:a="http://schemas.openxmlformats.org/drawingml/2006/main">
            <a:srgbClr val="1F5B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34141D7-AF22-4E74-963F-6605A8E8B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85800" y="2028825"/>
            <a:ext cx="742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8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28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A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A5242DD-ED54-4819-A5A0-7590D527F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695450" y="1895475"/>
            <a:ext cx="3143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575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РОССИЙСКИЙ ЯКОРЬ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222A6C3-BCCD-4DE5-BCE7-040713BB8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333875" y="2390775"/>
            <a:ext cx="457200" cy="2095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8E1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192769D-5B75-4EEF-8B6B-09EFC8775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239000" y="2390775"/>
            <a:ext cx="457200" cy="2095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8E1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A2E5B52-EAA9-400B-BB56-2C3803D39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695450" y="2295525"/>
            <a:ext cx="2171700" cy="495300"/>
          </a:xfrm>
          <a:prstGeom xmlns:a="http://schemas.openxmlformats.org/drawingml/2006/main" prst="roundRect">
            <a:avLst>
              <a:gd name="adj" fmla="val 26923"/>
            </a:avLst>
          </a:prstGeom>
          <a:solidFill xmlns:a="http://schemas.openxmlformats.org/drawingml/2006/main">
            <a:srgbClr val="F4F7FC"/>
          </a:solidFill>
          <a:ln xmlns:a="http://schemas.openxmlformats.org/drawingml/2006/main" w="9525">
            <a:solidFill>
              <a:srgbClr val="D8E1E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99796A7-87EE-41AF-A6BF-631437C68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809750" y="2400300"/>
            <a:ext cx="1943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школа РФ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8396547-A5F1-44FA-9323-13133C5F6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876800" y="2295525"/>
            <a:ext cx="2266950" cy="495300"/>
          </a:xfrm>
          <a:prstGeom xmlns:a="http://schemas.openxmlformats.org/drawingml/2006/main" prst="roundRect">
            <a:avLst>
              <a:gd name="adj" fmla="val 26923"/>
            </a:avLst>
          </a:prstGeom>
          <a:solidFill xmlns:a="http://schemas.openxmlformats.org/drawingml/2006/main">
            <a:srgbClr val="F4F7FC"/>
          </a:solidFill>
          <a:ln xmlns:a="http://schemas.openxmlformats.org/drawingml/2006/main" w="9525">
            <a:solidFill>
              <a:srgbClr val="D8E1E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23BD6E3-AAB5-478D-910C-E2E430F1C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991100" y="240030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international online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271F990-62D2-4F50-92DA-FAE4F9CC2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781925" y="2295525"/>
            <a:ext cx="2171700" cy="495300"/>
          </a:xfrm>
          <a:prstGeom xmlns:a="http://schemas.openxmlformats.org/drawingml/2006/main" prst="roundRect">
            <a:avLst>
              <a:gd name="adj" fmla="val 26923"/>
            </a:avLst>
          </a:prstGeom>
          <a:solidFill xmlns:a="http://schemas.openxmlformats.org/drawingml/2006/main">
            <a:srgbClr val="F4F7FC"/>
          </a:solidFill>
          <a:ln xmlns:a="http://schemas.openxmlformats.org/drawingml/2006/main" w="9525">
            <a:solidFill>
              <a:srgbClr val="D8E1E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6631554-B773-4FEB-8303-1AEE761BE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896225" y="2400300"/>
            <a:ext cx="1943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approved exam centre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256FB97-ABAA-465B-8986-E88CAF31A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85800" y="3209925"/>
            <a:ext cx="742950" cy="857250"/>
          </a:xfrm>
          <a:prstGeom xmlns:a="http://schemas.openxmlformats.org/drawingml/2006/main" prst="roundRect">
            <a:avLst>
              <a:gd name="adj" fmla="val 25641"/>
            </a:avLst>
          </a:prstGeom>
          <a:solidFill xmlns:a="http://schemas.openxmlformats.org/drawingml/2006/main">
            <a:srgbClr val="FF4E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B059611-C4BE-4836-A18E-E4BE8FB11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85800" y="3381375"/>
            <a:ext cx="742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8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28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B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BF4FD11-3BE6-4ED8-82F6-4EA298AD6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695450" y="3248025"/>
            <a:ext cx="3143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575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ГОРОД КАК КАМПУС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FCEA7A5-AAD3-4DC3-BF55-352D51396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333875" y="3743325"/>
            <a:ext cx="457200" cy="2095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8E1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AC06D09-BAA2-41EF-B3CF-44F633AE2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239000" y="3743325"/>
            <a:ext cx="457200" cy="2095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8E1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061FD28-5988-46F3-8CC1-B75F9EDE0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695450" y="3648075"/>
            <a:ext cx="2171700" cy="495300"/>
          </a:xfrm>
          <a:prstGeom xmlns:a="http://schemas.openxmlformats.org/drawingml/2006/main" prst="roundRect">
            <a:avLst>
              <a:gd name="adj" fmla="val 26923"/>
            </a:avLst>
          </a:prstGeom>
          <a:solidFill xmlns:a="http://schemas.openxmlformats.org/drawingml/2006/main">
            <a:srgbClr val="F4F7FC"/>
          </a:solidFill>
          <a:ln xmlns:a="http://schemas.openxmlformats.org/drawingml/2006/main" w="9525">
            <a:solidFill>
              <a:srgbClr val="D8E1EF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0C4E997-A01D-48B8-A2B4-CF51C206D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809750" y="3752850"/>
            <a:ext cx="1943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online school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09D001C-AB9B-4545-8D19-4DB436F24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876800" y="3648075"/>
            <a:ext cx="2266950" cy="495300"/>
          </a:xfrm>
          <a:prstGeom xmlns:a="http://schemas.openxmlformats.org/drawingml/2006/main" prst="roundRect">
            <a:avLst>
              <a:gd name="adj" fmla="val 26923"/>
            </a:avLst>
          </a:prstGeom>
          <a:solidFill xmlns:a="http://schemas.openxmlformats.org/drawingml/2006/main">
            <a:srgbClr val="F4F7FC"/>
          </a:solidFill>
          <a:ln xmlns:a="http://schemas.openxmlformats.org/drawingml/2006/main" w="9525">
            <a:solidFill>
              <a:srgbClr val="D8E1EF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F5AAE23-FC57-4EF0-BD18-8887E2FCA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991100" y="375285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лаборатории / спорт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D99DBB1-C2AE-42C8-B8B1-7E3B776F4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781925" y="3648075"/>
            <a:ext cx="2171700" cy="495300"/>
          </a:xfrm>
          <a:prstGeom xmlns:a="http://schemas.openxmlformats.org/drawingml/2006/main" prst="roundRect">
            <a:avLst>
              <a:gd name="adj" fmla="val 26923"/>
            </a:avLst>
          </a:prstGeom>
          <a:solidFill xmlns:a="http://schemas.openxmlformats.org/drawingml/2006/main">
            <a:srgbClr val="F4F7FC"/>
          </a:solidFill>
          <a:ln xmlns:a="http://schemas.openxmlformats.org/drawingml/2006/main" w="9525">
            <a:solidFill>
              <a:srgbClr val="D8E1EF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99EFC39-15FA-4046-88F3-CC96A0A69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896225" y="3752850"/>
            <a:ext cx="1943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экстернат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9310EC9-CA5C-42C8-B9FB-B31228362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85800" y="4562475"/>
            <a:ext cx="742950" cy="857250"/>
          </a:xfrm>
          <a:prstGeom xmlns:a="http://schemas.openxmlformats.org/drawingml/2006/main" prst="roundRect">
            <a:avLst>
              <a:gd name="adj" fmla="val 25641"/>
            </a:avLst>
          </a:prstGeom>
          <a:solidFill xmlns:a="http://schemas.openxmlformats.org/drawingml/2006/main">
            <a:srgbClr val="0827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C59D10C-6C7D-4383-ABED-2DADCB998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85800" y="4733925"/>
            <a:ext cx="742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8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28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C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2E493A7-CCBC-47E0-A637-C80A2DAEE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695450" y="4600575"/>
            <a:ext cx="3143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575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СЕМЕЙНЫЙ КОНТУР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641F888-19ED-4155-8787-2D9C0F775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333875" y="5095875"/>
            <a:ext cx="457200" cy="2095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8E1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A6E80FA-D3E2-4F52-86E1-C93E2B869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239000" y="5095875"/>
            <a:ext cx="457200" cy="2095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8E1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468486D-91D4-4C61-973A-5F99B0BB5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695450" y="5000625"/>
            <a:ext cx="2171700" cy="495300"/>
          </a:xfrm>
          <a:prstGeom xmlns:a="http://schemas.openxmlformats.org/drawingml/2006/main" prst="roundRect">
            <a:avLst>
              <a:gd name="adj" fmla="val 26923"/>
            </a:avLst>
          </a:prstGeom>
          <a:solidFill xmlns:a="http://schemas.openxmlformats.org/drawingml/2006/main">
            <a:srgbClr val="F4F7FC"/>
          </a:solidFill>
          <a:ln xmlns:a="http://schemas.openxmlformats.org/drawingml/2006/main" w="9525">
            <a:solidFill>
              <a:srgbClr val="D8E1EF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855B2A5-E00C-4F85-A87B-1AAF73EA4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809750" y="5105400"/>
            <a:ext cx="1943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персональная команда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9EE69AD-F611-42E6-BE98-1AE06466F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876800" y="5000625"/>
            <a:ext cx="2266950" cy="495300"/>
          </a:xfrm>
          <a:prstGeom xmlns:a="http://schemas.openxmlformats.org/drawingml/2006/main" prst="roundRect">
            <a:avLst>
              <a:gd name="adj" fmla="val 26923"/>
            </a:avLst>
          </a:prstGeom>
          <a:solidFill xmlns:a="http://schemas.openxmlformats.org/drawingml/2006/main">
            <a:srgbClr val="F4F7FC"/>
          </a:solidFill>
          <a:ln xmlns:a="http://schemas.openxmlformats.org/drawingml/2006/main" w="9525">
            <a:solidFill>
              <a:srgbClr val="D8E1EF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9F666A1-F9F0-467F-B62A-A82ADFCC1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991100" y="510540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аттестация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8B82381-33FA-4CFA-8979-BB8986FD5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781925" y="5000625"/>
            <a:ext cx="2171700" cy="495300"/>
          </a:xfrm>
          <a:prstGeom xmlns:a="http://schemas.openxmlformats.org/drawingml/2006/main" prst="roundRect">
            <a:avLst>
              <a:gd name="adj" fmla="val 26923"/>
            </a:avLst>
          </a:prstGeom>
          <a:solidFill xmlns:a="http://schemas.openxmlformats.org/drawingml/2006/main">
            <a:srgbClr val="F4F7FC"/>
          </a:solidFill>
          <a:ln xmlns:a="http://schemas.openxmlformats.org/drawingml/2006/main" w="9525">
            <a:solidFill>
              <a:srgbClr val="D8E1EF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D05B498E-8CD2-4DAC-922F-ECE52DE07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896225" y="5105400"/>
            <a:ext cx="1943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короткие boarding-модули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A9F16D0D-8E44-4E0A-9CCD-F0268484E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428750" y="6000750"/>
            <a:ext cx="9334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19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«В России» больше не означает «одна школа и одна программа».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C530D03A-6322-46F8-9F2D-6E7F9EB80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496050"/>
            <a:ext cx="542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UNEXT • БК PRIDE • НОВОСИБИРСК • 2026</a:t>
            </a:r>
          </a:p>
        </p:txBody>
      </p:sp>
    </p:spTree>
    <p:extLst>
      <p:ext uri="{BB962C8B-B14F-4D97-AF65-F5344CB8AC3E}">
        <p14:creationId xmlns:p14="http://schemas.microsoft.com/office/powerpoint/2010/main" val="1648784578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4F7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4174546-7A2D-4E79-99CD-3D0D3274A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E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7369056-348D-413E-9371-0A91E4E7C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3238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СИГНАЛЫ КЛИЕНТОВ UNEXT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B7DEA91-46C7-44F8-8CDD-E49075CE1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38175"/>
            <a:ext cx="1066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Внутренний спрос меняется раньше школьного рынка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EA7F107-7236-40E8-8C34-FBE9255DC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296650" y="3429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19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7F9C80B-4C65-432B-8B26-0B05FC4F2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85800" y="1657350"/>
            <a:ext cx="542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ТРИ РАСТУЩИХ ЗАПРОСА В ОБРАЩЕНИЯХ 2025–2026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79FC77D-3C9C-4222-AA6D-026533751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85800" y="2190750"/>
            <a:ext cx="47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180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C363C4F-A323-4827-85F6-DA354EC32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333500" y="219075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575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АЗИЯ КАК ОСНОВНОЙ СЦЕНАРИЙ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C809126-D051-499F-B891-69987AE37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333500" y="2562225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семьи рассматривают её не как запасной аэродром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68CC64B-E275-450A-BFA6-72C4EF773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48000"/>
            <a:ext cx="5381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E1E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41D1CE7-1468-43A0-8848-2B0BC72A9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85800" y="3257550"/>
            <a:ext cx="47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180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4A324DA-7FC7-4257-88C0-1D060906A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333500" y="325755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575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FINANCIAL AID ДО SHORTLIST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DFDFD64-ECE8-4D11-A6FD-23CC4BC5D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333500" y="3629025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стипендии и bursaries становятся частью стратегии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4BE820E-26DA-452E-87BB-04A52B5D5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14800"/>
            <a:ext cx="5381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E1E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DC7FB0F-3A39-45B5-B5E3-0B5087228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85800" y="4324350"/>
            <a:ext cx="47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180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321FC91-6BE4-470D-8578-E66CDB687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333500" y="432435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575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ГИБРИДНЫЙ МАРШРУТ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39CFD68-2608-460D-95BE-87EDFC3DB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333500" y="4695825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российская аттестация + международный curriculum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31968BF-9C5C-48E2-B2B1-DE75E4886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762750" y="1562100"/>
            <a:ext cx="4743450" cy="4324350"/>
          </a:xfrm>
          <a:prstGeom xmlns:a="http://schemas.openxmlformats.org/drawingml/2006/main" prst="roundRect">
            <a:avLst>
              <a:gd name="adj" fmla="val 6608"/>
            </a:avLst>
          </a:prstGeom>
          <a:solidFill xmlns:a="http://schemas.openxmlformats.org/drawingml/2006/main">
            <a:srgbClr val="0827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634B379-6046-4588-9D4D-913C8F91D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162800" y="1952625"/>
            <a:ext cx="1714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60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360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58%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F3B1F16-E7BC-4A99-9138-93CF92D72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953500" y="2028825"/>
            <a:ext cx="209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международных школ мира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5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находятся в Азии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D36B7CB-2B5D-4A03-BC46-AB46104FF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2847975"/>
            <a:ext cx="3886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65B94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A162743-711C-415A-81E4-43FE85769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162800" y="3209925"/>
            <a:ext cx="1714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60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360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+11%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BBA5283-DF17-4BA8-BC64-F95E81D6D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953500" y="3286125"/>
            <a:ext cx="209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рост enrolment в Японии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5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с 2019 года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77EB684-96DF-4758-87FB-FCAE7BD3A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105275"/>
            <a:ext cx="3886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65B94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58A74A1-F304-4296-8973-52A05125D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162800" y="4467225"/>
            <a:ext cx="1714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£549M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5579EB5-45F5-486A-A584-59FFE8B69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953500" y="4543425"/>
            <a:ext cx="209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means-tested помощи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5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ISC-школ ежегодно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D7EE582-7BBB-42D1-85E7-EA10CFD59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23900" y="6057900"/>
            <a:ext cx="857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75" b="0" i="0">
                <a:solidFill>
                  <a:srgbClr val="8A98AC"/>
                </a:solidFill>
                <a:latin typeface="DejaVu Sans"/>
                <a:ea typeface="DejaVu Sans"/>
                <a:cs typeface="DejaVu Sans"/>
              </a:defRPr>
            </a:pPr>
            <a:r>
              <a:rPr sz="975" b="0" i="0">
                <a:solidFill>
                  <a:srgbClr val="8A98AC"/>
                </a:solidFill>
                <a:latin typeface="DejaVu Sans"/>
                <a:ea typeface="DejaVu Sans"/>
                <a:cs typeface="DejaVu Sans"/>
              </a:rPr>
              <a:t>UNEXT: качественный анализ обращений; внешние числа — отраслевой рынок.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30A98EE-F34A-4BCD-ADBF-687B6A64F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496050"/>
            <a:ext cx="542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UNEXT • БК PRIDE • НОВОСИБИРСК • 2026</a:t>
            </a:r>
          </a:p>
        </p:txBody>
      </p:sp>
    </p:spTree>
    <p:extLst>
      <p:ext uri="{BB962C8B-B14F-4D97-AF65-F5344CB8AC3E}">
        <p14:creationId xmlns:p14="http://schemas.microsoft.com/office/powerpoint/2010/main" val="113091895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8275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A27D09C-8C2D-497B-A836-AE50F1C0E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E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2C2A193-9F49-4CC8-90DE-D7622F1D9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04850" y="685800"/>
            <a:ext cx="514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1" i="0">
                <a:solidFill>
                  <a:srgbClr val="57A4FF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 i="0">
                <a:solidFill>
                  <a:srgbClr val="57A4FF"/>
                </a:solidFill>
                <a:latin typeface="DejaVu Sans"/>
                <a:ea typeface="DejaVu Sans"/>
                <a:cs typeface="DejaVu Sans"/>
              </a:rPr>
              <a:t>ВОПРОС АУДИТОРИИ • 1/3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1F55C7C-33C5-4638-8512-BFB17D607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04850" y="1428750"/>
            <a:ext cx="9810750" cy="3143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457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457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Вы когда-нибудь</a:t>
            </a:r>
          </a:p>
          <a:p xmlns:a="http://schemas.openxmlformats.org/drawingml/2006/main">
            <a:pPr algn="l">
              <a:lnSpc>
                <a:spcPct val="92000"/>
              </a:lnSpc>
              <a:buNone/>
              <a:defRPr sz="457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457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опрашивали друзей,</a:t>
            </a:r>
          </a:p>
          <a:p xmlns:a="http://schemas.openxmlformats.org/drawingml/2006/main">
            <a:pPr algn="l">
              <a:lnSpc>
                <a:spcPct val="92000"/>
              </a:lnSpc>
              <a:buNone/>
              <a:defRPr sz="457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457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в какую школу или сад</a:t>
            </a:r>
          </a:p>
          <a:p xmlns:a="http://schemas.openxmlformats.org/drawingml/2006/main">
            <a:pPr algn="l">
              <a:lnSpc>
                <a:spcPct val="92000"/>
              </a:lnSpc>
              <a:buNone/>
              <a:defRPr sz="457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457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они водят детей?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7399E3C-0F1C-4C37-84AA-14C7AA52E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23900" y="5286375"/>
            <a:ext cx="857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BFD0EA"/>
                </a:solidFill>
                <a:latin typeface="DejaVu Sans"/>
                <a:ea typeface="DejaVu Sans"/>
                <a:cs typeface="DejaVu Sans"/>
              </a:defRPr>
            </a:pPr>
            <a:r>
              <a:rPr sz="1875" b="0" i="0">
                <a:solidFill>
                  <a:srgbClr val="BFD0EA"/>
                </a:solidFill>
                <a:latin typeface="DejaVu Sans"/>
                <a:ea typeface="DejaVu Sans"/>
                <a:cs typeface="DejaVu Sans"/>
              </a:rPr>
              <a:t>Поднимите руку — если хотя бы один раз.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1B3F6C7-BC7D-44DB-8998-63AE0AB2D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496050"/>
            <a:ext cx="542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7794C5"/>
                </a:solidFill>
                <a:latin typeface="DejaVu Sans"/>
                <a:ea typeface="DejaVu Sans"/>
                <a:cs typeface="DejaVu Sans"/>
              </a:defRPr>
            </a:pPr>
            <a:r>
              <a:rPr sz="900" b="1" i="0">
                <a:solidFill>
                  <a:srgbClr val="7794C5"/>
                </a:solidFill>
                <a:latin typeface="DejaVu Sans"/>
                <a:ea typeface="DejaVu Sans"/>
                <a:cs typeface="DejaVu Sans"/>
              </a:rPr>
              <a:t>UNEXT • БК PRIDE • НОВОСИБИРСК • 2026</a:t>
            </a:r>
          </a:p>
        </p:txBody>
      </p:sp>
    </p:spTree>
    <p:extLst>
      <p:ext uri="{BB962C8B-B14F-4D97-AF65-F5344CB8AC3E}">
        <p14:creationId xmlns:p14="http://schemas.microsoft.com/office/powerpoint/2010/main" val="1246810818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C91B6FA1-B1B6-43E3-8804-7ADD47899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E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543B25F-4723-4AF8-9E32-D51BEFFC9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3238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АЗИАТСКИЙ ТРЕНД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A225799-9235-4F71-820B-41FC349AE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38175"/>
            <a:ext cx="1066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Азия растёт — и одновременно дробится на разные рынки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ECF22F0-876C-4629-B24E-5599E6449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296650" y="3429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20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2CBB565-9851-4432-B14B-94A8E78E7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" y="2095500"/>
            <a:ext cx="0" cy="2857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E1EF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9FC9C0B-93D4-4572-893B-A982F5699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95325" y="50482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05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-2%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EFB3230-0675-446B-A055-20C2FBC73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62125" y="2095500"/>
            <a:ext cx="0" cy="2857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9C6D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8D04578-2D92-4902-92D8-4750842FA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495425" y="50482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1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0%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E08D8BF-E495-4B12-ACB9-B03448EE9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2225" y="2095500"/>
            <a:ext cx="0" cy="2857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E1E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3A4BB51-3480-4FA4-B1A3-41DD3D3DE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295525" y="50482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05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2%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C7309E1-A830-4549-A063-9A360A6CD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62325" y="2095500"/>
            <a:ext cx="0" cy="2857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E1EF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78F8D4E-4889-4551-8FAB-8EE10553B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095625" y="50482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05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4%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D8235A3-6FD7-4083-97F2-8A4EABB75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2095500"/>
            <a:ext cx="0" cy="2857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E1E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1648A5B-22C3-4EA2-9AD2-2B1F86EC8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895725" y="50482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05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6%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5679C70-85B9-482D-B1AA-EB2CE6DD1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2525" y="2095500"/>
            <a:ext cx="0" cy="2857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E1EF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EDA15A1-89E7-4472-ABF4-504B56456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695825" y="50482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05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8%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CBF54B4-6E6E-4CF2-BC33-D3CC159C8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2095500"/>
            <a:ext cx="0" cy="2857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E1E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63E4080-B955-4712-9C3E-99E39690D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495925" y="50482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05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10%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54190F2-8E6C-47AE-9143-A6ECFC9DA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2725" y="2095500"/>
            <a:ext cx="0" cy="2857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E1E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54FF887-2432-45AC-BCC3-213833C62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296025" y="50482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05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12%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C3428CC-FD39-4E18-B90A-5EAD25A96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23875" y="2476500"/>
            <a:ext cx="95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20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Гонконг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BC4359E-20FF-48BD-9C31-9FEB82DCC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522095" y="2381250"/>
            <a:ext cx="240030" cy="495300"/>
          </a:xfrm>
          <a:prstGeom xmlns:a="http://schemas.openxmlformats.org/drawingml/2006/main" prst="roundRect">
            <a:avLst>
              <a:gd name="adj" fmla="val 15873"/>
            </a:avLst>
          </a:prstGeom>
          <a:solidFill xmlns:a="http://schemas.openxmlformats.org/drawingml/2006/main">
            <a:srgbClr val="AEB9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DCCBD0D-2DEB-4589-B8D2-E3C84A1B7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876425" y="2486025"/>
            <a:ext cx="85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−0,6%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3E2AC6F-E04F-4F87-B0DB-0AF7AA301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23875" y="3429000"/>
            <a:ext cx="95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20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Китай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B951346-7FE5-4658-9FDD-D1A0F3F90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762125" y="3333750"/>
            <a:ext cx="1200150" cy="4953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1F5B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46075B3-F0FF-4EA2-9A79-2F8DD7DEC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057525" y="3438525"/>
            <a:ext cx="85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+3,0%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4713D10-FFA0-4DC9-AF67-F2FB2FA3B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23875" y="4381500"/>
            <a:ext cx="95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20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Япония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62645D5-D923-4DC8-907A-B79EC3480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762125" y="4286250"/>
            <a:ext cx="4400550" cy="4953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F4E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BB1437C-26DD-4065-95A0-46437C1F0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257925" y="4391025"/>
            <a:ext cx="85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+11,0%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5928E3E-DC7D-44B2-81CA-C94960D0C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620000" y="1962150"/>
            <a:ext cx="3714750" cy="3028950"/>
          </a:xfrm>
          <a:prstGeom xmlns:a="http://schemas.openxmlformats.org/drawingml/2006/main" prst="roundRect">
            <a:avLst>
              <a:gd name="adj" fmla="val 8805"/>
            </a:avLst>
          </a:prstGeom>
          <a:solidFill xmlns:a="http://schemas.openxmlformats.org/drawingml/2006/main">
            <a:srgbClr val="EAF1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0583C1C-6586-45FF-9CFC-3BE466534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943850" y="2305050"/>
            <a:ext cx="30670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ВЫБИРАТЬ НУЖНО НЕ СТРАНУ,</a:t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5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А СВЯЗКУ ИЗ ПЯТИ ПАРАМЕТРОВ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63D77E0-08D1-4585-B94C-AA31B1760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981950" y="3390900"/>
            <a:ext cx="266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1.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9F169F6-6868-497B-8CE1-CD7478407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362950" y="3390900"/>
            <a:ext cx="2305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curriculum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8358FA5-214C-4E16-91D1-F3EA52815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981950" y="3695700"/>
            <a:ext cx="266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2.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C96387B9-94FF-49C0-98C4-023A45879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362950" y="3695700"/>
            <a:ext cx="2305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язык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51119C0C-D0EA-41C4-BB61-05B869EB8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981950" y="4000500"/>
            <a:ext cx="266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3.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1EDB59C-D8A2-4B65-A6E6-2C7C73722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362950" y="4000500"/>
            <a:ext cx="2305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правила и визы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092486EF-42FD-4172-BA13-0E6A73874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981950" y="4305300"/>
            <a:ext cx="266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4.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EA1545F-4D83-438D-A3E3-251CE20EA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362950" y="4305300"/>
            <a:ext cx="2305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стоимость / aid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7C71EFD2-4390-4C93-A9B6-9BCD9AF6C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981950" y="4610100"/>
            <a:ext cx="266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5.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89E773A0-4BC2-41C7-9B0B-B0F2B337E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362950" y="4610100"/>
            <a:ext cx="2305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куда ведёт диплом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0318AE58-EC78-4103-95D9-0DB0CD85A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066800" y="5381625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05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Рост enrolment международных школ, 2019–2024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527C19AC-F028-40DC-AAA1-15F1AE19C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496050"/>
            <a:ext cx="542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UNEXT • БК PRIDE • НОВОСИБИРСК • 2026</a:t>
            </a:r>
          </a:p>
        </p:txBody>
      </p:sp>
    </p:spTree>
    <p:extLst>
      <p:ext uri="{BB962C8B-B14F-4D97-AF65-F5344CB8AC3E}">
        <p14:creationId xmlns:p14="http://schemas.microsoft.com/office/powerpoint/2010/main" val="1643514752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4F7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B1919E6-0B8C-4367-9381-CC71A8486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E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4D4F151-8E5C-4428-BD39-C0C8ECE35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3238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BOARDING SCHOOLS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26BC1DF-163C-4020-87EF-856D1E29D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38175"/>
            <a:ext cx="1066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Scholarship и bursary — два разных финансовых инструмента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4815A67-7F34-436E-964A-97735F027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296650" y="3429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21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8B00ECA-37A7-4827-87CE-B31B2B37D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66750" y="1809750"/>
            <a:ext cx="4905375" cy="2905125"/>
          </a:xfrm>
          <a:prstGeom xmlns:a="http://schemas.openxmlformats.org/drawingml/2006/main" prst="roundRect">
            <a:avLst>
              <a:gd name="adj" fmla="val 918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1D0BF4C-9A45-4B8A-B02F-EA452446B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71550" y="2133600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1950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SCHOLARSHIP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50E93D1-86E6-4E0B-8DA0-044897F5D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71550" y="2667000"/>
            <a:ext cx="3905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за талант и достижения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BD6ECF9-FFED-4C3B-806F-4B789784D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71550" y="3219450"/>
            <a:ext cx="4000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30000"/>
              </a:lnSpc>
              <a:buNone/>
              <a:defRPr sz="1425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425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• академическая / музыка / спорт / искусство</a:t>
            </a:r>
          </a:p>
          <a:p xmlns:a="http://schemas.openxmlformats.org/drawingml/2006/main">
            <a:pPr algn="l">
              <a:lnSpc>
                <a:spcPct val="130000"/>
              </a:lnSpc>
              <a:buNone/>
              <a:defRPr sz="1425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425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• может быть статусной наградой</a:t>
            </a:r>
          </a:p>
          <a:p xmlns:a="http://schemas.openxmlformats.org/drawingml/2006/main">
            <a:pPr algn="l">
              <a:lnSpc>
                <a:spcPct val="130000"/>
              </a:lnSpc>
              <a:buNone/>
              <a:defRPr sz="1425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425" b="0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• не всегда уменьшает tuition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FBBB418-EC76-49EB-A696-31687A24E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953125" y="1809750"/>
            <a:ext cx="5572125" cy="2905125"/>
          </a:xfrm>
          <a:prstGeom xmlns:a="http://schemas.openxmlformats.org/drawingml/2006/main" prst="roundRect">
            <a:avLst>
              <a:gd name="adj" fmla="val 9180"/>
            </a:avLst>
          </a:prstGeom>
          <a:solidFill xmlns:a="http://schemas.openxmlformats.org/drawingml/2006/main">
            <a:srgbClr val="0827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0C7C331-EF31-4CB6-8FF1-5C0C2DA70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286500" y="2133600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19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BURSARY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DD9DD0D-C5E5-4882-A76F-F3E61789B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286500" y="2667000"/>
            <a:ext cx="438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по финансовой нуждаемости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B1DCB64-ECAD-47C6-B5A2-E85316D3B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286500" y="3219450"/>
            <a:ext cx="4476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30000"/>
              </a:lnSpc>
              <a:buNone/>
              <a:defRPr sz="1425" b="0" i="0">
                <a:solidFill>
                  <a:srgbClr val="CCDAEE"/>
                </a:solidFill>
                <a:latin typeface="DejaVu Sans"/>
                <a:ea typeface="DejaVu Sans"/>
                <a:cs typeface="DejaVu Sans"/>
              </a:defRPr>
            </a:pPr>
            <a:r>
              <a:rPr sz="1425" b="0" i="0">
                <a:solidFill>
                  <a:srgbClr val="CCDAEE"/>
                </a:solidFill>
                <a:latin typeface="DejaVu Sans"/>
                <a:ea typeface="DejaVu Sans"/>
                <a:cs typeface="DejaVu Sans"/>
              </a:rPr>
              <a:t>• means-tested оценка семьи</a:t>
            </a:r>
          </a:p>
          <a:p xmlns:a="http://schemas.openxmlformats.org/drawingml/2006/main">
            <a:pPr algn="l">
              <a:lnSpc>
                <a:spcPct val="130000"/>
              </a:lnSpc>
              <a:buNone/>
              <a:defRPr sz="1425" b="0" i="0">
                <a:solidFill>
                  <a:srgbClr val="CCDAEE"/>
                </a:solidFill>
                <a:latin typeface="DejaVu Sans"/>
                <a:ea typeface="DejaVu Sans"/>
                <a:cs typeface="DejaVu Sans"/>
              </a:defRPr>
            </a:pPr>
            <a:r>
              <a:rPr sz="1425" b="0" i="0">
                <a:solidFill>
                  <a:srgbClr val="CCDAEE"/>
                </a:solidFill>
                <a:latin typeface="DejaVu Sans"/>
                <a:ea typeface="DejaVu Sans"/>
                <a:cs typeface="DejaVu Sans"/>
              </a:rPr>
              <a:t>• может покрывать часть или все fees</a:t>
            </a:r>
          </a:p>
          <a:p xmlns:a="http://schemas.openxmlformats.org/drawingml/2006/main">
            <a:pPr algn="l">
              <a:lnSpc>
                <a:spcPct val="130000"/>
              </a:lnSpc>
              <a:buNone/>
              <a:defRPr sz="1425" b="0" i="0">
                <a:solidFill>
                  <a:srgbClr val="CCDAEE"/>
                </a:solidFill>
                <a:latin typeface="DejaVu Sans"/>
                <a:ea typeface="DejaVu Sans"/>
                <a:cs typeface="DejaVu Sans"/>
              </a:defRPr>
            </a:pPr>
            <a:r>
              <a:rPr sz="1425" b="0" i="0">
                <a:solidFill>
                  <a:srgbClr val="CCDAEE"/>
                </a:solidFill>
                <a:latin typeface="DejaVu Sans"/>
                <a:ea typeface="DejaVu Sans"/>
                <a:cs typeface="DejaVu Sans"/>
              </a:rPr>
              <a:t>• ежегодно пересматривается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B1BEF08-5386-4E08-998B-6EEC1C19D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04875" y="5191125"/>
            <a:ext cx="1809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4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34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£549M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3BFBCB3-D0C7-4221-BC1D-5A2C25747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686050" y="5267325"/>
            <a:ext cx="3667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means-tested поддержки в ISC-школах ежегодно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EF21C15-8DD7-44AF-BA8D-955ABF68D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029450" y="5191125"/>
            <a:ext cx="2000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3000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5–100%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DC18838-65C4-4AF9-A7BC-D1520E644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048750" y="5219700"/>
            <a:ext cx="2419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диапазон bursary в Eton;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275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award зависит от финансов семьи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97E09CD-EB82-4BB3-8CBE-8F1B9B0FF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496050"/>
            <a:ext cx="542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UNEXT • БК PRIDE • НОВОСИБИРСК • 2026</a:t>
            </a:r>
          </a:p>
        </p:txBody>
      </p:sp>
    </p:spTree>
    <p:extLst>
      <p:ext uri="{BB962C8B-B14F-4D97-AF65-F5344CB8AC3E}">
        <p14:creationId xmlns:p14="http://schemas.microsoft.com/office/powerpoint/2010/main" val="1989361831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1F50025-C192-44B3-AC48-BC55B530C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E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ACFF4C9-06F9-4D7D-B345-C8D81DA36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3238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ВЫСШЕЕ ОБРАЗОВАНИЕ В РОССИИ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8333AE3-D138-4026-BA98-D30AABC44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38175"/>
            <a:ext cx="1066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Вузы-2026: бюджет держится, платный вход становится уже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277E973-A94C-4B97-B3EA-CA78BCA9D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296650" y="3429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22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0BA70AD-01D1-41EA-92A3-EFFE7F00D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66750" y="1809750"/>
            <a:ext cx="2571750" cy="22860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4F7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1174EDE-757A-482C-93D1-176C71CA6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76300" y="2114550"/>
            <a:ext cx="21526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00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300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620,5 тыс.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D44D550-3291-4394-8247-8003225FE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95350" y="3048000"/>
            <a:ext cx="21145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2000"/>
              </a:lnSpc>
              <a:buNone/>
              <a:defRPr sz="135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бюджетных мест</a:t>
            </a:r>
          </a:p>
          <a:p xmlns:a="http://schemas.openxmlformats.org/drawingml/2006/main">
            <a:pPr algn="ctr">
              <a:lnSpc>
                <a:spcPct val="112000"/>
              </a:lnSpc>
              <a:buNone/>
              <a:defRPr sz="135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в 2026/27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80F5FD9-E412-4144-9770-D7AC0EF41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448050" y="1809750"/>
            <a:ext cx="2571750" cy="22860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4F7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C9DDBEF-E902-42DF-A679-F721CC0CC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657600" y="2114550"/>
            <a:ext cx="21526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450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3450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371 тыс.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0656936-9464-4A50-A53B-8D3003882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676650" y="3048000"/>
            <a:ext cx="21145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2000"/>
              </a:lnSpc>
              <a:buNone/>
              <a:defRPr sz="135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очных мест</a:t>
            </a:r>
          </a:p>
          <a:p xmlns:a="http://schemas.openxmlformats.org/drawingml/2006/main">
            <a:pPr algn="ctr">
              <a:lnSpc>
                <a:spcPct val="112000"/>
              </a:lnSpc>
              <a:buNone/>
              <a:defRPr sz="135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бакалавриата и специалитета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D16F134-C01F-41BA-8CFD-254882627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229350" y="1809750"/>
            <a:ext cx="2571750" cy="22860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0827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A579BFE-E90C-4249-90BD-C290EFF28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438900" y="2114550"/>
            <a:ext cx="21526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4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34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73,4%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30037C8-8EAF-4B64-A987-DDD2CC2E1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457950" y="3048000"/>
            <a:ext cx="21145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2000"/>
              </a:lnSpc>
              <a:buNone/>
              <a:defRPr sz="13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бюджетных мест</a:t>
            </a:r>
          </a:p>
          <a:p xmlns:a="http://schemas.openxmlformats.org/drawingml/2006/main">
            <a:pPr algn="ctr">
              <a:lnSpc>
                <a:spcPct val="112000"/>
              </a:lnSpc>
              <a:buNone/>
              <a:defRPr sz="13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находятся в регионах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4221792-ECBA-47FC-A781-17C071472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010650" y="1809750"/>
            <a:ext cx="2571750" cy="22860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4F7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478A498-AE9A-469B-A6DA-90F6688BE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220200" y="2114550"/>
            <a:ext cx="21526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450" b="1" i="0">
                <a:solidFill>
                  <a:srgbClr val="B31B34"/>
                </a:solidFill>
                <a:latin typeface="DejaVu Sans"/>
                <a:ea typeface="DejaVu Sans"/>
                <a:cs typeface="DejaVu Sans"/>
              </a:defRPr>
            </a:pPr>
            <a:r>
              <a:rPr sz="3450" b="1" i="0">
                <a:solidFill>
                  <a:srgbClr val="B31B34"/>
                </a:solidFill>
                <a:latin typeface="DejaVu Sans"/>
                <a:ea typeface="DejaVu Sans"/>
                <a:cs typeface="DejaVu Sans"/>
              </a:rPr>
              <a:t>−47 тыс.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CB51E27-56B0-4981-9529-EB4A2F5E6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239250" y="3048000"/>
            <a:ext cx="21145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2000"/>
              </a:lnSpc>
              <a:buNone/>
              <a:defRPr sz="135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платных мест</a:t>
            </a:r>
          </a:p>
          <a:p xmlns:a="http://schemas.openxmlformats.org/drawingml/2006/main">
            <a:pPr algn="ctr">
              <a:lnSpc>
                <a:spcPct val="112000"/>
              </a:lnSpc>
              <a:buNone/>
              <a:defRPr sz="135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по 40 направлениям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A126485-A4A5-4021-9344-D194944AB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066800" y="4629150"/>
            <a:ext cx="10058400" cy="9906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EAF1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6F8DBF6-F043-4B46-B8B3-6CB8A9983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371600" y="483870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Что меняется для семьи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8161BA5-A7C8-42F8-8343-454CE734C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095750" y="4800600"/>
            <a:ext cx="6572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Нужна ранняя гипотеза профессии • portfolio до подачи • сильный резервный маршрут •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15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проверка конкретной программы, а не только бренда вуза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A16229E-9942-4227-8133-8BEA414EB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496050"/>
            <a:ext cx="542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UNEXT • БК PRIDE • НОВОСИБИРСК • 2026</a:t>
            </a:r>
          </a:p>
        </p:txBody>
      </p:sp>
    </p:spTree>
    <p:extLst>
      <p:ext uri="{BB962C8B-B14F-4D97-AF65-F5344CB8AC3E}">
        <p14:creationId xmlns:p14="http://schemas.microsoft.com/office/powerpoint/2010/main" val="1447394433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4F7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607F283-3BA6-413D-BE40-4EF9468A7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E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11613A4-056A-4D43-977A-FB2B78473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3238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АНАЛИТИКА ОБРАЩЕНИЙ UNEXT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79EABF7-117C-48ED-9FD0-4AE07F8E8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38175"/>
            <a:ext cx="1066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Что семьи хотят от высшего образования теперь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B6DA0B9-8A5C-4A07-9959-D52F3CF52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296650" y="3429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23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25AB2BD-B3CF-4B16-9083-1F716FC6B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04850" y="1619250"/>
            <a:ext cx="45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5EEC646-9B37-4FB2-B0AD-17FA07A0C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352550" y="1619250"/>
            <a:ext cx="495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ДИПЛОМ + ПРАКТИКА С ПЕРВОГО КУРСА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5F98324-3F5F-417B-B35E-E1C636599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572250" y="1619250"/>
            <a:ext cx="4667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стажировки, лаборатория, свой проект — не после выпуска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7938C76-1366-427E-997E-528E7973D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238375"/>
            <a:ext cx="10525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E1E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5474182-BC31-4D97-AF94-02DEBAD1A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04850" y="2495550"/>
            <a:ext cx="45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8C6ACC9-F16C-4CA2-BF46-84FB6E664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352550" y="2495550"/>
            <a:ext cx="495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МЕНЬШЕ РЕЛОКАЦИИ, БОЛЬШЕ МОДУЛЬНОСТИ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901AF7C-F6D3-4807-B382-3CCD8494B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572250" y="2495550"/>
            <a:ext cx="4667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часть программы онлайн, короткие кампусы, международные модули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449E065-D9E2-445D-8F9F-E263997E5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114675"/>
            <a:ext cx="10525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E1E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59C73F8-D108-4171-BB5B-BCA1D39F5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04850" y="3371850"/>
            <a:ext cx="45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61F23CF-0B59-4A58-AB87-B83282BEE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352550" y="3371850"/>
            <a:ext cx="495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РОССИЙСКИЙ CREDENTIAL + GLOBAL CONTENT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5035381-4EC9-4437-883D-42CD21A73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572250" y="3371850"/>
            <a:ext cx="4667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официальный диплом и внешние курсы, эксперты, сертификаты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220A89F-0D07-46BD-9DAC-27DE42E2F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990975"/>
            <a:ext cx="10525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E1EF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DDA3CDB-A482-4DFB-B103-43026B67E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04850" y="4248150"/>
            <a:ext cx="45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EBBE15A-A389-4C8B-985D-CC40912F1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352550" y="4248150"/>
            <a:ext cx="495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КАРЬЕРНАЯ ГИПОТЕЗА ДО ПОСТУПЛЕНИЯ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9BA1234-E459-4DAB-AECE-1DB87402F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572250" y="4248150"/>
            <a:ext cx="4667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сначала реальные пробы — потом выбор направления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2B66DDD-41AC-43F7-BCCA-AD89EDAC9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867275"/>
            <a:ext cx="10525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E1EF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BF80079-9E61-4552-893A-D14A40E25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04850" y="5124450"/>
            <a:ext cx="45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05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9FFC74B-6907-4E08-A4C5-38E8BAEF8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352550" y="5124450"/>
            <a:ext cx="495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ПОРТФОЛИО ВМЕСТО ОДНИХ ОЦЕНОК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A18744D-3B62-4960-9F4F-C66428A2E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572250" y="5124450"/>
            <a:ext cx="4667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проекты, исследования, публикации и измеримый результат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DFF184E-8941-4F7D-B5B8-658700D16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04850" y="5962650"/>
            <a:ext cx="10525125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827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CE02A81-F7C4-4A84-8279-E3C724127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95350" y="6038850"/>
            <a:ext cx="10144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97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97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UNEXT: качественный анализ обращений 2025–2026; без репрезентативных процентов.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AA13B9A-9111-46F0-B309-5174A3F11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496050"/>
            <a:ext cx="542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UNEXT • БК PRIDE • НОВОСИБИРСК • 2026</a:t>
            </a:r>
          </a:p>
        </p:txBody>
      </p:sp>
    </p:spTree>
    <p:extLst>
      <p:ext uri="{BB962C8B-B14F-4D97-AF65-F5344CB8AC3E}">
        <p14:creationId xmlns:p14="http://schemas.microsoft.com/office/powerpoint/2010/main" val="1894245535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08275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DC20094-558A-4418-BC9C-53D32DEA3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E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8E3EF10-746D-4332-AC27-03D0DEA4F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3238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 i="0">
                <a:solidFill>
                  <a:srgbClr val="57A4FF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57A4FF"/>
                </a:solidFill>
                <a:latin typeface="DejaVu Sans"/>
                <a:ea typeface="DejaVu Sans"/>
                <a:cs typeface="DejaVu Sans"/>
              </a:rPr>
              <a:t>ВУЗ КАК КОНСТРУКТОР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B165A25-7ADB-4255-989C-66664D726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38175"/>
            <a:ext cx="1066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4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34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В университет можно не ходить каждый день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78CB620-0EE8-47AF-9D1C-9E7BB1BBD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296650" y="3429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125" b="1" i="0">
                <a:solidFill>
                  <a:srgbClr val="86A7DD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86A7DD"/>
                </a:solidFill>
                <a:latin typeface="DejaVu Sans"/>
                <a:ea typeface="DejaVu Sans"/>
                <a:cs typeface="DejaVu Sans"/>
              </a:rPr>
              <a:t>24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699DF90-C56B-46C1-8781-76A09F81E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85800" y="1485900"/>
            <a:ext cx="95250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8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28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Кампус — один из поставщиков.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28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28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Высшее образование — вся система.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B1F24D7-E00C-4AAA-8023-586D35F80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85800" y="2952750"/>
            <a:ext cx="3390900" cy="1905000"/>
          </a:xfrm>
          <a:prstGeom xmlns:a="http://schemas.openxmlformats.org/drawingml/2006/main" prst="roundRect">
            <a:avLst>
              <a:gd name="adj" fmla="val 12000"/>
            </a:avLst>
          </a:prstGeom>
          <a:solidFill xmlns:a="http://schemas.openxmlformats.org/drawingml/2006/main">
            <a:srgbClr val="0B367E"/>
          </a:solidFill>
          <a:ln xmlns:a="http://schemas.openxmlformats.org/drawingml/2006/main" w="9525">
            <a:solidFill>
              <a:srgbClr val="365B94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582FDB6-EE08-4AB7-A624-05AD2626E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14400" y="3200400"/>
            <a:ext cx="2933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0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210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2 ДНЯ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94C5BD8-5F5A-4DC7-81FB-B41874AEF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14400" y="3829050"/>
            <a:ext cx="2933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57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официальная программа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CA6A840-A2BC-45E2-B108-9287EDA3F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14400" y="4343400"/>
            <a:ext cx="29337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0" i="0">
                <a:solidFill>
                  <a:srgbClr val="C7D7EF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 i="0">
                <a:solidFill>
                  <a:srgbClr val="C7D7EF"/>
                </a:solidFill>
                <a:latin typeface="DejaVu Sans"/>
                <a:ea typeface="DejaVu Sans"/>
                <a:cs typeface="DejaVu Sans"/>
              </a:rPr>
              <a:t>лекции • семинары • аттестация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ECEB51E-7652-4E94-9DF7-8AFC0492E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362450" y="2952750"/>
            <a:ext cx="3390900" cy="1905000"/>
          </a:xfrm>
          <a:prstGeom xmlns:a="http://schemas.openxmlformats.org/drawingml/2006/main" prst="roundRect">
            <a:avLst>
              <a:gd name="adj" fmla="val 12000"/>
            </a:avLst>
          </a:prstGeom>
          <a:solidFill xmlns:a="http://schemas.openxmlformats.org/drawingml/2006/main">
            <a:srgbClr val="FF4E0A"/>
          </a:solidFill>
          <a:ln xmlns:a="http://schemas.openxmlformats.org/drawingml/2006/main" w="9525">
            <a:solidFill>
              <a:srgbClr val="FF4E0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7AA0AB2-1E66-4048-BC8C-D9CA449FC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591050" y="3200400"/>
            <a:ext cx="2933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21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2 ДНЯ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A587969-A94B-4ACE-84B4-D62250176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591050" y="3829050"/>
            <a:ext cx="2933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57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практика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249744D-7E9C-4BDB-B945-FA15403AB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591050" y="4343400"/>
            <a:ext cx="29337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0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стажировка • лаборатория • стартап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540D6B5-1A4E-40CC-A636-E53502A1C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039100" y="2952750"/>
            <a:ext cx="3390900" cy="1905000"/>
          </a:xfrm>
          <a:prstGeom xmlns:a="http://schemas.openxmlformats.org/drawingml/2006/main" prst="roundRect">
            <a:avLst>
              <a:gd name="adj" fmla="val 12000"/>
            </a:avLst>
          </a:prstGeom>
          <a:solidFill xmlns:a="http://schemas.openxmlformats.org/drawingml/2006/main">
            <a:srgbClr val="0B367E"/>
          </a:solidFill>
          <a:ln xmlns:a="http://schemas.openxmlformats.org/drawingml/2006/main" w="9525">
            <a:solidFill>
              <a:srgbClr val="365B94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DA68CB5-0177-45F9-BFC2-65B90A64A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267700" y="3200400"/>
            <a:ext cx="2933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0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210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1 ДЕНЬ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C7EE7F7-0484-49CC-986D-8D53421C6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267700" y="3829050"/>
            <a:ext cx="2933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57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среда роста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3D4FCC4-21C0-40C7-A102-12F385EED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267700" y="4343400"/>
            <a:ext cx="29337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0" i="0">
                <a:solidFill>
                  <a:srgbClr val="C7D7EF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 i="0">
                <a:solidFill>
                  <a:srgbClr val="C7D7EF"/>
                </a:solidFill>
                <a:latin typeface="DejaVu Sans"/>
                <a:ea typeface="DejaVu Sans"/>
                <a:cs typeface="DejaVu Sans"/>
              </a:rPr>
              <a:t>ментор • клуб • исследовательская группа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FB73420-D09C-4040-94AD-D1D1063AE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047750" y="5524500"/>
            <a:ext cx="10096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00" b="1" i="0">
                <a:solidFill>
                  <a:srgbClr val="BFD0EA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 i="0">
                <a:solidFill>
                  <a:srgbClr val="BFD0EA"/>
                </a:solidFill>
                <a:latin typeface="DejaVu Sans"/>
                <a:ea typeface="DejaVu Sans"/>
                <a:cs typeface="DejaVu Sans"/>
              </a:rPr>
              <a:t>Юридическая опора остаётся: диплом выдаёт аккредитованная образовательная программа.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42187B1-D3FC-44B7-A1A5-92721A141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496050"/>
            <a:ext cx="542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7794C5"/>
                </a:solidFill>
                <a:latin typeface="DejaVu Sans"/>
                <a:ea typeface="DejaVu Sans"/>
                <a:cs typeface="DejaVu Sans"/>
              </a:defRPr>
            </a:pPr>
            <a:r>
              <a:rPr sz="900" b="1" i="0">
                <a:solidFill>
                  <a:srgbClr val="7794C5"/>
                </a:solidFill>
                <a:latin typeface="DejaVu Sans"/>
                <a:ea typeface="DejaVu Sans"/>
                <a:cs typeface="DejaVu Sans"/>
              </a:rPr>
              <a:t>UNEXT • БК PRIDE • НОВОСИБИРСК • 2026</a:t>
            </a:r>
          </a:p>
        </p:txBody>
      </p:sp>
    </p:spTree>
    <p:extLst>
      <p:ext uri="{BB962C8B-B14F-4D97-AF65-F5344CB8AC3E}">
        <p14:creationId xmlns:p14="http://schemas.microsoft.com/office/powerpoint/2010/main" val="1222097116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E48AD92-206E-4E5A-8D5B-49E8B33E9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E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8F3310D-B7A3-40F0-81D1-C79A43096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3238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АРХИТЕКТУРА ВЫСШЕГО ОБРАЗОВАНИЯ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8E6B369-523C-454E-BC78-C23EA335B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38175"/>
            <a:ext cx="1066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Полный кастом: пять слоёв собственного университета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7037778-7B6E-4148-ABF0-1B483BB6D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296650" y="3429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5254504-DCB2-4DE9-8ECE-DFEE1F373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81050" y="1619250"/>
            <a:ext cx="9763125" cy="64770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0827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7B3C9AB-8E51-4767-93ED-9BBF2C133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90600" y="1752600"/>
            <a:ext cx="381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9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B2173A8-53C6-4482-8ED4-D3FC914BF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600200" y="1724025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CREDENTIAL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34777E4-8754-467E-980C-9CA9E4990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171950" y="1781175"/>
            <a:ext cx="581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EEF4FF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EEF4FF"/>
                </a:solidFill>
                <a:latin typeface="DejaVu Sans"/>
                <a:ea typeface="DejaVu Sans"/>
                <a:cs typeface="DejaVu Sans"/>
              </a:rPr>
              <a:t>аккредитованная программа • диплом • обязательная аттестация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AA31835-5608-4FEC-B195-17B1A813A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047750" y="2495550"/>
            <a:ext cx="9229725" cy="64770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1F5B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D3A73A6-8B2F-47F7-A18E-3595A6606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257300" y="2628900"/>
            <a:ext cx="381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9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2DC7A74-EDFE-4AF2-AB93-202CB01F5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866900" y="2600325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KNOWLEDGE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FB12DCD-6325-49C3-9605-B68933D82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438650" y="2657475"/>
            <a:ext cx="5276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EEF4FF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EEF4FF"/>
                </a:solidFill>
                <a:latin typeface="DejaVu Sans"/>
                <a:ea typeface="DejaVu Sans"/>
                <a:cs typeface="DejaVu Sans"/>
              </a:rPr>
              <a:t>модули вуза • MOOCs • microcredentials • внешний эксперт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4A7E3E4-24AF-4ECB-BCAB-BE34A1AC5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314450" y="3371850"/>
            <a:ext cx="8696325" cy="64770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2F78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5778E11-A129-4468-82AA-992816973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524000" y="3505200"/>
            <a:ext cx="381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9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3A1B110-17DC-4752-9EAE-19ECA628C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133600" y="3476625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PRACTICE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877C443-E164-41AD-985C-101DDF288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705350" y="3533775"/>
            <a:ext cx="4743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EEF4FF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EEF4FF"/>
                </a:solidFill>
                <a:latin typeface="DejaVu Sans"/>
                <a:ea typeface="DejaVu Sans"/>
                <a:cs typeface="DejaVu Sans"/>
              </a:rPr>
              <a:t>стажировка • лаборатория • предпринимательский проект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FFD8CD6-4045-4B0C-B152-ED8E0E5F3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581150" y="4248150"/>
            <a:ext cx="8162925" cy="64770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FF4E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F03BD38-A447-4F1C-A97A-02D3733C6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790700" y="4381500"/>
            <a:ext cx="381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9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251F804-81A5-4B4D-89FF-249D17784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400300" y="4352925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COMMUNITY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8073648-4517-498E-A700-E7ED9BA20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972050" y="4410075"/>
            <a:ext cx="421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EEF4FF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EEF4FF"/>
                </a:solidFill>
                <a:latin typeface="DejaVu Sans"/>
                <a:ea typeface="DejaVu Sans"/>
                <a:cs typeface="DejaVu Sans"/>
              </a:rPr>
              <a:t>научный руководитель • industry mentor • профессиональный клуб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5454BB4-4D41-4146-8080-D6C617BD3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847850" y="5124450"/>
            <a:ext cx="7629525" cy="64770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B31B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CB286CF-0A73-4747-975E-A824A0FA8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057400" y="5257800"/>
            <a:ext cx="381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9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5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52DF9C4-FA9E-4330-B95E-D719A43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667000" y="5229225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EVIDENCE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88FFB2A-6C8B-4D2D-8FEC-7887EFBD7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238750" y="5286375"/>
            <a:ext cx="36766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EEF4FF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EEF4FF"/>
                </a:solidFill>
                <a:latin typeface="DejaVu Sans"/>
                <a:ea typeface="DejaVu Sans"/>
                <a:cs typeface="DejaVu Sans"/>
              </a:rPr>
              <a:t>портфолио • публикации • продукт • трудовой результат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A142BD2-046E-473B-9D09-680BE6A7C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76300" y="6019800"/>
            <a:ext cx="10439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Вопрос не «какой вуз выбрать?», а «какая система даст ребёнку право на диплом и доказательства собственной силы?»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F9B3B87-C7D9-41EF-B1A4-4B1FB2821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496050"/>
            <a:ext cx="542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UNEXT • БК PRIDE • НОВОСИБИРСК • 2026</a:t>
            </a:r>
          </a:p>
        </p:txBody>
      </p:sp>
    </p:spTree>
    <p:extLst>
      <p:ext uri="{BB962C8B-B14F-4D97-AF65-F5344CB8AC3E}">
        <p14:creationId xmlns:p14="http://schemas.microsoft.com/office/powerpoint/2010/main" val="2125533580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B0DD3D9-9A8F-41E8-9E93-8290C2C9B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E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2B65626-7892-4348-A48E-AD3B7F9BB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3238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ГОДОВОЙ ЦИКЛ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C8C5F58-D716-4A65-92CF-7004CE2FD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38175"/>
            <a:ext cx="1066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Стратегия — не список кружков. Это последовательность ставок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FFEC732-5A63-4C1A-95D0-EA705A1E3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296650" y="3429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26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6D01182-72CA-4529-AB0E-25E6E2994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66750" y="1885950"/>
            <a:ext cx="2571750" cy="3429000"/>
          </a:xfrm>
          <a:prstGeom xmlns:a="http://schemas.openxmlformats.org/drawingml/2006/main" prst="roundRect">
            <a:avLst>
              <a:gd name="adj" fmla="val 10370"/>
            </a:avLst>
          </a:prstGeom>
          <a:solidFill xmlns:a="http://schemas.openxmlformats.org/drawingml/2006/main">
            <a:srgbClr val="0827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4824F19-FE1F-4D05-93A6-48002A3FD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95350" y="21336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2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22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Q1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F3C1D4C-23A7-456D-8497-0E805B834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95350" y="2819400"/>
            <a:ext cx="2114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18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8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ИССЛЕДОВАТЬ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49A9C90-315C-45A1-A027-7BC627A2B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95350" y="3695700"/>
            <a:ext cx="20764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28000"/>
              </a:lnSpc>
              <a:buNone/>
              <a:defRPr sz="1500" b="0" i="0">
                <a:solidFill>
                  <a:srgbClr val="E4EDF9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 i="0">
                <a:solidFill>
                  <a:srgbClr val="E4EDF9"/>
                </a:solidFill>
                <a:latin typeface="DejaVu Sans"/>
                <a:ea typeface="DejaVu Sans"/>
                <a:cs typeface="DejaVu Sans"/>
              </a:rPr>
              <a:t>диагностика</a:t>
            </a:r>
          </a:p>
          <a:p xmlns:a="http://schemas.openxmlformats.org/drawingml/2006/main">
            <a:pPr algn="l">
              <a:lnSpc>
                <a:spcPct val="128000"/>
              </a:lnSpc>
              <a:buNone/>
              <a:defRPr sz="1500" b="0" i="0">
                <a:solidFill>
                  <a:srgbClr val="E4EDF9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 i="0">
                <a:solidFill>
                  <a:srgbClr val="E4EDF9"/>
                </a:solidFill>
                <a:latin typeface="DejaVu Sans"/>
                <a:ea typeface="DejaVu Sans"/>
                <a:cs typeface="DejaVu Sans"/>
              </a:rPr>
              <a:t>нагрузка</a:t>
            </a:r>
          </a:p>
          <a:p xmlns:a="http://schemas.openxmlformats.org/drawingml/2006/main">
            <a:pPr algn="l">
              <a:lnSpc>
                <a:spcPct val="128000"/>
              </a:lnSpc>
              <a:buNone/>
              <a:defRPr sz="1500" b="0" i="0">
                <a:solidFill>
                  <a:srgbClr val="E4EDF9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 i="0">
                <a:solidFill>
                  <a:srgbClr val="E4EDF9"/>
                </a:solidFill>
                <a:latin typeface="DejaVu Sans"/>
                <a:ea typeface="DejaVu Sans"/>
                <a:cs typeface="DejaVu Sans"/>
              </a:rPr>
              <a:t>семейные цели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2AA051A-FD20-49B3-AFF6-473B94B67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467100" y="1885950"/>
            <a:ext cx="2571750" cy="3429000"/>
          </a:xfrm>
          <a:prstGeom xmlns:a="http://schemas.openxmlformats.org/drawingml/2006/main" prst="roundRect">
            <a:avLst>
              <a:gd name="adj" fmla="val 10370"/>
            </a:avLst>
          </a:prstGeom>
          <a:solidFill xmlns:a="http://schemas.openxmlformats.org/drawingml/2006/main">
            <a:srgbClr val="1F5B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46E5FB7-DF4A-4BCA-84AE-5F2F7F6FA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695700" y="21336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2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22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Q2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4DEB5B2-262D-42B4-8F3E-D326F28EF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695700" y="2819400"/>
            <a:ext cx="2114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18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8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СОБРАТЬ ЯДРО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1B0B858-293F-4EB7-98D2-8DBF38234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695700" y="3695700"/>
            <a:ext cx="20764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28000"/>
              </a:lnSpc>
              <a:buNone/>
              <a:defRPr sz="1500" b="0" i="0">
                <a:solidFill>
                  <a:srgbClr val="E4EDF9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 i="0">
                <a:solidFill>
                  <a:srgbClr val="E4EDF9"/>
                </a:solidFill>
                <a:latin typeface="DejaVu Sans"/>
                <a:ea typeface="DejaVu Sans"/>
                <a:cs typeface="DejaVu Sans"/>
              </a:rPr>
              <a:t>академические риски</a:t>
            </a:r>
          </a:p>
          <a:p xmlns:a="http://schemas.openxmlformats.org/drawingml/2006/main">
            <a:pPr algn="l">
              <a:lnSpc>
                <a:spcPct val="128000"/>
              </a:lnSpc>
              <a:buNone/>
              <a:defRPr sz="1500" b="0" i="0">
                <a:solidFill>
                  <a:srgbClr val="E4EDF9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 i="0">
                <a:solidFill>
                  <a:srgbClr val="E4EDF9"/>
                </a:solidFill>
                <a:latin typeface="DejaVu Sans"/>
                <a:ea typeface="DejaVu Sans"/>
                <a:cs typeface="DejaVu Sans"/>
              </a:rPr>
              <a:t>ритм недели</a:t>
            </a:r>
          </a:p>
          <a:p xmlns:a="http://schemas.openxmlformats.org/drawingml/2006/main">
            <a:pPr algn="l">
              <a:lnSpc>
                <a:spcPct val="128000"/>
              </a:lnSpc>
              <a:buNone/>
              <a:defRPr sz="1500" b="0" i="0">
                <a:solidFill>
                  <a:srgbClr val="E4EDF9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 i="0">
                <a:solidFill>
                  <a:srgbClr val="E4EDF9"/>
                </a:solidFill>
                <a:latin typeface="DejaVu Sans"/>
                <a:ea typeface="DejaVu Sans"/>
                <a:cs typeface="DejaVu Sans"/>
              </a:rPr>
              <a:t>команда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09D3E01-4A92-4EA5-9972-BDF75CD2F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267450" y="1885950"/>
            <a:ext cx="2571750" cy="3429000"/>
          </a:xfrm>
          <a:prstGeom xmlns:a="http://schemas.openxmlformats.org/drawingml/2006/main" prst="roundRect">
            <a:avLst>
              <a:gd name="adj" fmla="val 10370"/>
            </a:avLst>
          </a:prstGeom>
          <a:solidFill xmlns:a="http://schemas.openxmlformats.org/drawingml/2006/main">
            <a:srgbClr val="2F78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54FF0A6-CEE8-4B4D-B762-E0FCEBA86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496050" y="21336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2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22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Q3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51E675E-986A-4E7F-9DD1-0DF6BAD34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496050" y="2819400"/>
            <a:ext cx="2114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18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8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СДЕЛАТЬ ПРОБЫ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EF719B2-A6C9-4BDD-BF1F-43254863F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496050" y="3695700"/>
            <a:ext cx="20764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28000"/>
              </a:lnSpc>
              <a:buNone/>
              <a:defRPr sz="1500" b="0" i="0">
                <a:solidFill>
                  <a:srgbClr val="E4EDF9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 i="0">
                <a:solidFill>
                  <a:srgbClr val="E4EDF9"/>
                </a:solidFill>
                <a:latin typeface="DejaVu Sans"/>
                <a:ea typeface="DejaVu Sans"/>
                <a:cs typeface="DejaVu Sans"/>
              </a:rPr>
              <a:t>3–5 опытов</a:t>
            </a:r>
          </a:p>
          <a:p xmlns:a="http://schemas.openxmlformats.org/drawingml/2006/main">
            <a:pPr algn="l">
              <a:lnSpc>
                <a:spcPct val="128000"/>
              </a:lnSpc>
              <a:buNone/>
              <a:defRPr sz="1500" b="0" i="0">
                <a:solidFill>
                  <a:srgbClr val="E4EDF9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 i="0">
                <a:solidFill>
                  <a:srgbClr val="E4EDF9"/>
                </a:solidFill>
                <a:latin typeface="DejaVu Sans"/>
                <a:ea typeface="DejaVu Sans"/>
                <a:cs typeface="DejaVu Sans"/>
              </a:rPr>
              <a:t>рефлексия</a:t>
            </a:r>
          </a:p>
          <a:p xmlns:a="http://schemas.openxmlformats.org/drawingml/2006/main">
            <a:pPr algn="l">
              <a:lnSpc>
                <a:spcPct val="128000"/>
              </a:lnSpc>
              <a:buNone/>
              <a:defRPr sz="1500" b="0" i="0">
                <a:solidFill>
                  <a:srgbClr val="E4EDF9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 i="0">
                <a:solidFill>
                  <a:srgbClr val="E4EDF9"/>
                </a:solidFill>
                <a:latin typeface="DejaVu Sans"/>
                <a:ea typeface="DejaVu Sans"/>
                <a:cs typeface="DejaVu Sans"/>
              </a:rPr>
              <a:t>гипотезы выбора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EF7325D-624C-4150-8ED9-3C115A574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067800" y="1885950"/>
            <a:ext cx="2571750" cy="3429000"/>
          </a:xfrm>
          <a:prstGeom xmlns:a="http://schemas.openxmlformats.org/drawingml/2006/main" prst="roundRect">
            <a:avLst>
              <a:gd name="adj" fmla="val 10370"/>
            </a:avLst>
          </a:prstGeom>
          <a:solidFill xmlns:a="http://schemas.openxmlformats.org/drawingml/2006/main">
            <a:srgbClr val="FF4E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7018CF0-2C8C-4DAC-80D8-5212F3225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296400" y="21336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2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22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Q4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55EA77E-454D-4FF6-B0BD-B8D1460FA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296400" y="2819400"/>
            <a:ext cx="2114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15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ЗАФИКСИРОВАТЬ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1720F50-3648-488D-BC9B-B9596236E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296400" y="3695700"/>
            <a:ext cx="20764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28000"/>
              </a:lnSpc>
              <a:buNone/>
              <a:defRPr sz="1500" b="0" i="0">
                <a:solidFill>
                  <a:srgbClr val="E4EDF9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 i="0">
                <a:solidFill>
                  <a:srgbClr val="E4EDF9"/>
                </a:solidFill>
                <a:latin typeface="DejaVu Sans"/>
                <a:ea typeface="DejaVu Sans"/>
                <a:cs typeface="DejaVu Sans"/>
              </a:rPr>
              <a:t>портфолио</a:t>
            </a:r>
          </a:p>
          <a:p xmlns:a="http://schemas.openxmlformats.org/drawingml/2006/main">
            <a:pPr algn="l">
              <a:lnSpc>
                <a:spcPct val="128000"/>
              </a:lnSpc>
              <a:buNone/>
              <a:defRPr sz="1500" b="0" i="0">
                <a:solidFill>
                  <a:srgbClr val="E4EDF9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 i="0">
                <a:solidFill>
                  <a:srgbClr val="E4EDF9"/>
                </a:solidFill>
                <a:latin typeface="DejaVu Sans"/>
                <a:ea typeface="DejaVu Sans"/>
                <a:cs typeface="DejaVu Sans"/>
              </a:rPr>
              <a:t>международная валидация</a:t>
            </a:r>
          </a:p>
          <a:p xmlns:a="http://schemas.openxmlformats.org/drawingml/2006/main">
            <a:pPr algn="l">
              <a:lnSpc>
                <a:spcPct val="128000"/>
              </a:lnSpc>
              <a:buNone/>
              <a:defRPr sz="1500" b="0" i="0">
                <a:solidFill>
                  <a:srgbClr val="E4EDF9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 i="0">
                <a:solidFill>
                  <a:srgbClr val="E4EDF9"/>
                </a:solidFill>
                <a:latin typeface="DejaVu Sans"/>
                <a:ea typeface="DejaVu Sans"/>
                <a:cs typeface="DejaVu Sans"/>
              </a:rPr>
              <a:t>следующий цикл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E4E379B-46C0-42F6-8771-56C992A56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43000" y="5753100"/>
            <a:ext cx="9906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Каждый квартал заканчивается review: что изменилось в ребёнке, среде и целях семьи?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AD8718F-2945-4143-B30D-FCC2FF8C8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496050"/>
            <a:ext cx="542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UNEXT • БК PRIDE • НОВОСИБИРСК • 2026</a:t>
            </a:r>
          </a:p>
        </p:txBody>
      </p:sp>
    </p:spTree>
    <p:extLst>
      <p:ext uri="{BB962C8B-B14F-4D97-AF65-F5344CB8AC3E}">
        <p14:creationId xmlns:p14="http://schemas.microsoft.com/office/powerpoint/2010/main" val="395980099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4F7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CCFED18-59FF-4B47-B69E-20A50A835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E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6D87794-E1D5-427C-834C-B8C3959BC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3238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СТРАНИЦЫ ОТЧЁТОВ UNEXT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6ACCA28-D9B2-4CD4-927C-EAEC1495E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38175"/>
            <a:ext cx="1066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После консультации остаётся карта, а не разговор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E076665-57D3-4F03-925A-04EABF7F0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296650" y="3429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27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E870B53-9F01-4C76-A016-D51CC9E75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28650" y="1447800"/>
            <a:ext cx="10934700" cy="4495800"/>
          </a:xfrm>
          <a:prstGeom xmlns:a="http://schemas.openxmlformats.org/drawingml/2006/main" prst="roundRect">
            <a:avLst>
              <a:gd name="adj" fmla="val 466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9c89b5e1f7e469f"/>
          <a:stretch xmlns:a="http://schemas.openxmlformats.org/drawingml/2006/main"/>
        </p:blipFill>
        <p:spPr>
          <a:xfrm xmlns:a="http://schemas.openxmlformats.org/drawingml/2006/main">
            <a:off x="2387600" y="1600200"/>
            <a:ext cx="7416800" cy="417195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7F88E96-07E3-49FD-88A2-81B85A240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020050" y="5410200"/>
            <a:ext cx="3143250" cy="3429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827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61DF3F6-EC08-414A-A40F-F8B6328EC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172450" y="5495925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97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97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анонимизированный пример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CC9C48D-9369-4D57-97C9-9DB3D6F5F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496050"/>
            <a:ext cx="542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UNEXT • БК PRIDE • НОВОСИБИРСК • 2026</a:t>
            </a:r>
          </a:p>
        </p:txBody>
      </p:sp>
    </p:spTree>
    <p:extLst>
      <p:ext uri="{BB962C8B-B14F-4D97-AF65-F5344CB8AC3E}">
        <p14:creationId xmlns:p14="http://schemas.microsoft.com/office/powerpoint/2010/main" val="599930005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7A5FEC3-B28B-4800-A89E-D7888AB79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E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00722F3-54F1-45C6-B821-4C8E5E2B9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3238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СТРАНИЦЫ ОТЧЁТОВ UNEXT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A89E29A-9D76-4B2A-8630-1D46A2E1B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38175"/>
            <a:ext cx="1066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Годовой горизонт превращается в план обычного месяца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6862BD5-32C9-4A0F-AC2A-CBB0AC391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296650" y="3429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28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4404427-2518-4125-B953-DD2FE54FF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85800" y="154305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СТРАТЕГИЯ НА ГОД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71A4A7F-8AEE-40F4-91A0-31A6A464A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419850" y="154305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ПЛАН МЕСЯЦА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99A07FA-BC20-44C1-985C-87B88D40D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47700" y="1885950"/>
            <a:ext cx="5238750" cy="3562350"/>
          </a:xfrm>
          <a:prstGeom xmlns:a="http://schemas.openxmlformats.org/drawingml/2006/main" prst="roundRect">
            <a:avLst>
              <a:gd name="adj" fmla="val 5348"/>
            </a:avLst>
          </a:prstGeom>
          <a:solidFill xmlns:a="http://schemas.openxmlformats.org/drawingml/2006/main">
            <a:srgbClr val="F4F7FC"/>
          </a:solidFill>
          <a:ln xmlns:a="http://schemas.openxmlformats.org/drawingml/2006/main" w="9525">
            <a:solidFill>
              <a:srgbClr val="D8E1EF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2697789-DEF4-4914-B3D2-F2733EC3D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343650" y="1885950"/>
            <a:ext cx="5238750" cy="3562350"/>
          </a:xfrm>
          <a:prstGeom xmlns:a="http://schemas.openxmlformats.org/drawingml/2006/main" prst="roundRect">
            <a:avLst>
              <a:gd name="adj" fmla="val 5348"/>
            </a:avLst>
          </a:prstGeom>
          <a:solidFill xmlns:a="http://schemas.openxmlformats.org/drawingml/2006/main">
            <a:srgbClr val="F4F7FC"/>
          </a:solidFill>
          <a:ln xmlns:a="http://schemas.openxmlformats.org/drawingml/2006/main" w="9525">
            <a:solidFill>
              <a:srgbClr val="D8E1EF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94879c51bae4caa"/>
          <a:stretch xmlns:a="http://schemas.openxmlformats.org/drawingml/2006/main"/>
        </p:blipFill>
        <p:spPr>
          <a:xfrm xmlns:a="http://schemas.openxmlformats.org/drawingml/2006/main">
            <a:off x="781050" y="2268736"/>
            <a:ext cx="4972050" cy="2796778"/>
          </a:xfrm>
          <a:prstGeom xmlns:a="http://schemas.openxmlformats.org/drawingml/2006/main" prst="rect">
            <a:avLst/>
          </a:prstGeom>
        </p:spPr>
      </p:pic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7fd422a1c0743bc"/>
          <a:stretch xmlns:a="http://schemas.openxmlformats.org/drawingml/2006/main"/>
        </p:blipFill>
        <p:spPr>
          <a:xfrm xmlns:a="http://schemas.openxmlformats.org/drawingml/2006/main">
            <a:off x="6477000" y="2268736"/>
            <a:ext cx="4972050" cy="2796778"/>
          </a:xfrm>
          <a:prstGeom xmlns:a="http://schemas.openxmlformats.org/drawingml/2006/main" prst="rect">
            <a:avLst/>
          </a:prstGeom>
        </p:spPr>
      </p:pic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FDAB1D8-83E8-47C1-B9D3-64188AD58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714500" y="5762625"/>
            <a:ext cx="876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одна логика • разные масштабы • один владелец процесса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7C28169-322E-44FE-925C-CB0CA4CF5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496050"/>
            <a:ext cx="542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UNEXT • БК PRIDE • НОВОСИБИРСК • 2026</a:t>
            </a:r>
          </a:p>
        </p:txBody>
      </p:sp>
    </p:spTree>
    <p:extLst>
      <p:ext uri="{BB962C8B-B14F-4D97-AF65-F5344CB8AC3E}">
        <p14:creationId xmlns:p14="http://schemas.microsoft.com/office/powerpoint/2010/main" val="637123106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4F7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43B12EA-3705-44A9-98C1-906A2BB3F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E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D013B4C-97E9-4301-B928-0758E1080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3238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ПАРТНЁРСКАЯ МОДЕЛЬ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45A7BC8-1457-42EB-A137-0E071D752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38175"/>
            <a:ext cx="1066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UNEXT встречает семью там, где уже есть доверие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B9201F9-7371-4267-81B8-569672FD8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296650" y="3429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29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CFF9389-AF7F-4C8D-A0FF-449BE897E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2076450"/>
            <a:ext cx="3333750" cy="12573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AC9DC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F9844E8-7D6F-48C8-878E-8E49B4219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09750"/>
            <a:ext cx="0" cy="1524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AC9DC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36BC61E-43A2-41E5-B400-91AB44D65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6450"/>
            <a:ext cx="3333750" cy="12573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AC9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1E73C60-CC27-4EF7-9532-06BA5EA3C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3333750"/>
            <a:ext cx="3333750" cy="14287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AC9DC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169D1C9-7CFD-4FC7-8B2B-4512CA676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333750"/>
            <a:ext cx="0" cy="16192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AC9D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32821C4-1292-4883-82B6-3261CF7CD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333750"/>
            <a:ext cx="3333750" cy="14287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AC9DC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878BB81-07AE-4702-8548-59A101446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857750" y="2476500"/>
            <a:ext cx="2476500" cy="17145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827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28456C3-854C-4197-A9C7-35681CF63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219700" y="2905125"/>
            <a:ext cx="1752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25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UNEXT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4FF5DEA-8158-4E53-B534-72596CC63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219700" y="3429000"/>
            <a:ext cx="1752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NextGen capability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FD4710D-481F-4A2D-A89D-3DA69C399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62000" y="1619250"/>
            <a:ext cx="2667000" cy="9525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1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2A71C63-EA3E-4AAB-BED9-89DF0CFBA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33450" y="1809750"/>
            <a:ext cx="2324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PRIVATE BANKS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617654D-D979-4897-8B28-67BD23665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33450" y="2143125"/>
            <a:ext cx="23241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и family offices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774523D-3D64-4455-8CDC-3866D06B4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762500" y="1381125"/>
            <a:ext cx="2667000" cy="9525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1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0D6791B-F9BC-4F82-911B-354491C15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933950" y="1571625"/>
            <a:ext cx="2324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БИЗНЕС-КЛУБЫ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ADE8722-4CD0-4BDA-B367-A20986C45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933950" y="1905000"/>
            <a:ext cx="23241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и закрытые сообщества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50FC8C5-9923-4DCD-8141-1B5A18B90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763000" y="1619250"/>
            <a:ext cx="2667000" cy="9525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1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0B2FA1E-D037-4982-A96E-786E1C7C3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934450" y="1809750"/>
            <a:ext cx="2324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РАБОТОДАТЕЛИ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F11E06C-1D02-4CB0-9805-944132A50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934450" y="2143125"/>
            <a:ext cx="23241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benefits для семей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9C20DE9-5CD6-4530-83C2-6A648882C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62000" y="4572000"/>
            <a:ext cx="2667000" cy="9525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1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FA1C8DA-F238-473A-BFF5-C508D8FED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33450" y="4762500"/>
            <a:ext cx="2324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МЕДИА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093451A-B0DB-4AB1-814C-4C245714C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33450" y="5095875"/>
            <a:ext cx="23241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редакции и издательства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BBAE8F9-7253-4F22-A5BD-AA2CE54FB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762500" y="4857750"/>
            <a:ext cx="2667000" cy="9525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1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09A4787-7374-4830-9CD1-9088B6994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933950" y="5048250"/>
            <a:ext cx="2324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ОБРАЗОВАНИЕ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48FA98F-08E6-4D52-A5BA-6F9F740DA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933950" y="5381625"/>
            <a:ext cx="23241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школы • вузы • эксперты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8DF97CE-E646-43DE-80FA-5DFC89B6E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763000" y="4572000"/>
            <a:ext cx="2667000" cy="9525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1E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521C1C9-9961-40E6-884D-B1390F6ED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934450" y="4762500"/>
            <a:ext cx="2324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СПОРТ И КУЛЬТУРА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998628A-7551-4A31-82EA-83AF71580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934450" y="5095875"/>
            <a:ext cx="23241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клубы • музеи • площадки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383FF2D-7028-466A-9DD8-9832F248F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714500" y="6115050"/>
            <a:ext cx="876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1575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Одна методология — разные точки входа для семьи.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CFE4259-3F99-4F06-9B3E-8CF251664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496050"/>
            <a:ext cx="542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UNEXT • БК PRIDE • НОВОСИБИРСК • 2026</a:t>
            </a:r>
          </a:p>
        </p:txBody>
      </p:sp>
    </p:spTree>
    <p:extLst>
      <p:ext uri="{BB962C8B-B14F-4D97-AF65-F5344CB8AC3E}">
        <p14:creationId xmlns:p14="http://schemas.microsoft.com/office/powerpoint/2010/main" val="102792178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F7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1239C9E-9470-45BE-9A56-5F9F580DE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E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BCB1403-9745-4074-BEBD-8DF1AFEE4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04850" y="685800"/>
            <a:ext cx="514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ВОПРОС АУДИТОРИИ • 2/3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A841A88-E02D-4CE0-BC16-B20128F83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04850" y="1428750"/>
            <a:ext cx="10287000" cy="3143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43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43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У вас бывали споры</a:t>
            </a:r>
          </a:p>
          <a:p xmlns:a="http://schemas.openxmlformats.org/drawingml/2006/main">
            <a:pPr algn="l">
              <a:lnSpc>
                <a:spcPct val="92000"/>
              </a:lnSpc>
              <a:buNone/>
              <a:defRPr sz="43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43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со вторым родителем</a:t>
            </a:r>
          </a:p>
          <a:p xmlns:a="http://schemas.openxmlformats.org/drawingml/2006/main">
            <a:pPr algn="l">
              <a:lnSpc>
                <a:spcPct val="92000"/>
              </a:lnSpc>
              <a:buNone/>
              <a:defRPr sz="43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43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по вопросам воспитания</a:t>
            </a:r>
          </a:p>
          <a:p xmlns:a="http://schemas.openxmlformats.org/drawingml/2006/main">
            <a:pPr algn="l">
              <a:lnSpc>
                <a:spcPct val="92000"/>
              </a:lnSpc>
              <a:buNone/>
              <a:defRPr sz="43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43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или выбора для ребёнка?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ABDDA84-38A2-4D0F-8365-FE445D14A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04850" y="5219700"/>
            <a:ext cx="9810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1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85A5CB4-721F-4F91-B3EA-5535657EE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23900" y="5486400"/>
            <a:ext cx="9906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1875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Спор часто не о школе. Он о разных образах будущего.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1803C31-5762-4E7A-AD99-3D2AC9DCB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496050"/>
            <a:ext cx="542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UNEXT • БК PRIDE • НОВОСИБИРСК • 2026</a:t>
            </a:r>
          </a:p>
        </p:txBody>
      </p:sp>
    </p:spTree>
    <p:extLst>
      <p:ext uri="{BB962C8B-B14F-4D97-AF65-F5344CB8AC3E}">
        <p14:creationId xmlns:p14="http://schemas.microsoft.com/office/powerpoint/2010/main" val="261653681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26262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e26e3a59d0d4359"/>
          <a:srcRect xmlns:a="http://schemas.openxmlformats.org/drawingml/2006/main" l="0" t="17391" r="0" b="1739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37B993F-4BDF-4B54-8CF4-4588BE7F2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5067300"/>
            <a:ext cx="12192000" cy="1790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7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7E9B526-EA93-4831-B0BC-F3BD21802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506730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E0A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08d14da1b0e40cb"/>
          <a:stretch xmlns:a="http://schemas.openxmlformats.org/drawingml/2006/main"/>
        </p:blipFill>
        <p:spPr>
          <a:xfrm xmlns:a="http://schemas.openxmlformats.org/drawingml/2006/main">
            <a:off x="514350" y="5219700"/>
            <a:ext cx="1381125" cy="1381125"/>
          </a:xfrm>
          <a:prstGeom xmlns:a="http://schemas.openxmlformats.org/drawingml/2006/main" prst="rect">
            <a:avLst/>
          </a:prstGeom>
        </p:spPr>
      </p:pic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f1c70531d1c42d0"/>
          <a:stretch xmlns:a="http://schemas.openxmlformats.org/drawingml/2006/main"/>
        </p:blipFill>
        <p:spPr>
          <a:xfrm xmlns:a="http://schemas.openxmlformats.org/drawingml/2006/main">
            <a:off x="2238375" y="5223841"/>
            <a:ext cx="2857500" cy="944217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B3DE5B6-2CEB-430E-9A7C-F287E3282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476875" y="531495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@unext_welcome_bot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B8DC765-F378-4527-ADAF-2D17542DC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476875" y="575310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 i="0">
                <a:solidFill>
                  <a:srgbClr val="57A4FF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 i="0">
                <a:solidFill>
                  <a:srgbClr val="57A4FF"/>
                </a:solidFill>
                <a:latin typeface="DejaVu Sans"/>
                <a:ea typeface="DejaVu Sans"/>
                <a:cs typeface="DejaVu Sans"/>
              </a:rPr>
              <a:t>@zazerkatje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2778DD2-9BF6-4269-A596-657971F4E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476875" y="61531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42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you-next.ru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92845B1-D0C1-444C-B6BF-17F1E3684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572500" y="5314950"/>
            <a:ext cx="2952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3000"/>
              </a:lnSpc>
              <a:buNone/>
              <a:defRPr sz="187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87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Образовательная стратегия</a:t>
            </a:r>
          </a:p>
          <a:p xmlns:a="http://schemas.openxmlformats.org/drawingml/2006/main">
            <a:pPr algn="r">
              <a:lnSpc>
                <a:spcPct val="103000"/>
              </a:lnSpc>
              <a:buNone/>
              <a:defRPr sz="187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87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для семьи и NextGen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2270C02-47C9-497A-8E53-2B05F934C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572500" y="62293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1" i="0">
                <a:solidFill>
                  <a:srgbClr val="87A2CB"/>
                </a:solidFill>
                <a:latin typeface="DejaVu Sans"/>
                <a:ea typeface="DejaVu Sans"/>
                <a:cs typeface="DejaVu Sans"/>
              </a:defRPr>
            </a:pPr>
            <a:r>
              <a:rPr sz="900" b="1" i="0">
                <a:solidFill>
                  <a:srgbClr val="87A2CB"/>
                </a:solidFill>
                <a:latin typeface="DejaVu Sans"/>
                <a:ea typeface="DejaVu Sans"/>
                <a:cs typeface="DejaVu Sans"/>
              </a:rPr>
              <a:t>БК PRIDE • НОВОСИБИРСК • 2026</a:t>
            </a:r>
          </a:p>
        </p:txBody>
      </p:sp>
    </p:spTree>
    <p:extLst>
      <p:ext uri="{BB962C8B-B14F-4D97-AF65-F5344CB8AC3E}">
        <p14:creationId xmlns:p14="http://schemas.microsoft.com/office/powerpoint/2010/main" val="169172837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8275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C27AD65-D261-4328-A244-BE88DD238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E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C55256E-3335-4916-8E84-AA7C6DD8C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04850" y="685800"/>
            <a:ext cx="514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1" i="0">
                <a:solidFill>
                  <a:srgbClr val="57A4FF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 i="0">
                <a:solidFill>
                  <a:srgbClr val="57A4FF"/>
                </a:solidFill>
                <a:latin typeface="DejaVu Sans"/>
                <a:ea typeface="DejaVu Sans"/>
                <a:cs typeface="DejaVu Sans"/>
              </a:rPr>
              <a:t>ВОПРОС АУДИТОРИИ • 3/3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B823CB4-59CA-44E1-8E7F-D4A6DDC35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04850" y="1428750"/>
            <a:ext cx="9810750" cy="3143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48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48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Вы чувствовали,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48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48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что действуете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48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48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несистемно —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48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480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и что-то упускаете?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3F836E7-77CF-4501-B18A-4E4BD313A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04850" y="5219700"/>
            <a:ext cx="9810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65B9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B414B93-25BC-407D-BAAA-D459C4049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23900" y="5486400"/>
            <a:ext cx="9715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1875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Сегодня соберём карту, на которой видно целое.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9AD2429-6013-4C1A-933C-CF084746F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496050"/>
            <a:ext cx="542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7794C5"/>
                </a:solidFill>
                <a:latin typeface="DejaVu Sans"/>
                <a:ea typeface="DejaVu Sans"/>
                <a:cs typeface="DejaVu Sans"/>
              </a:defRPr>
            </a:pPr>
            <a:r>
              <a:rPr sz="900" b="1" i="0">
                <a:solidFill>
                  <a:srgbClr val="7794C5"/>
                </a:solidFill>
                <a:latin typeface="DejaVu Sans"/>
                <a:ea typeface="DejaVu Sans"/>
                <a:cs typeface="DejaVu Sans"/>
              </a:rPr>
              <a:t>UNEXT • БК PRIDE • НОВОСИБИРСК • 2026</a:t>
            </a:r>
          </a:p>
        </p:txBody>
      </p:sp>
    </p:spTree>
    <p:extLst>
      <p:ext uri="{BB962C8B-B14F-4D97-AF65-F5344CB8AC3E}">
        <p14:creationId xmlns:p14="http://schemas.microsoft.com/office/powerpoint/2010/main" val="126180559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73B86ED-0387-47BE-A2CE-74FB50BE2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E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1F5C2DD-A68C-4D93-AA65-D8210C976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3238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БИОГРАФИЯ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95004D1-C33E-43C5-954C-CD6A355B2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38175"/>
            <a:ext cx="1066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Катя Лерман: от школьного класса до стратегии семьи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C9EC3CC-3432-4330-9EF6-661B5F672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296650" y="3429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05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C8EC5F0-7C06-47D0-AB42-456251397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66750" y="1762125"/>
            <a:ext cx="2571750" cy="171450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EAF1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7FC214B-AE62-4C3C-BAEC-0991BDBD8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76300" y="1952625"/>
            <a:ext cx="1714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4050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4050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19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BCD0BA4-C023-4E0D-BE1E-24E3AEE25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305050" y="2286000"/>
            <a:ext cx="685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3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лет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BD2B135-23AE-460B-82FC-06C00C783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76300" y="2781300"/>
            <a:ext cx="21526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75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начала работать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275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в школе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7EC8804-A999-4D5F-8BDB-2CBF26742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448050" y="1762125"/>
            <a:ext cx="2571750" cy="171450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EAF1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3E47C1C-2608-4CCA-9E44-EC8847D9B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657600" y="1952625"/>
            <a:ext cx="1714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4050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4050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22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2296B51-33C2-4FDA-AE7B-32735B036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086350" y="2286000"/>
            <a:ext cx="685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3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года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D66D0D6-86D6-4062-9681-EF9C21755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657600" y="2781300"/>
            <a:ext cx="21526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75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начала управлять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275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образовательными организациями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308A664-B1D8-4FA7-AB2F-362F14D81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229350" y="1762125"/>
            <a:ext cx="2571750" cy="171450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EAF1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A8B439F-EEF5-4927-B1C3-8A0E6FE73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438900" y="1952625"/>
            <a:ext cx="1714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4050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4050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15+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1AD790D-45B7-435C-BCEA-E7F486D8E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867650" y="2286000"/>
            <a:ext cx="685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3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лет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5B8677A-748C-41F6-938B-E7874064A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438900" y="2781300"/>
            <a:ext cx="21526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75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в образовании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275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и EdTech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6603035-AD80-404C-B556-3CB56B624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010650" y="1762125"/>
            <a:ext cx="2571750" cy="171450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0827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FBD17C0-CEAC-41B2-851A-DCF8F8783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220200" y="1952625"/>
            <a:ext cx="1714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40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40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700+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8DBA66D-B9D3-4038-B450-28FF7CC3B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0648950" y="2286000"/>
            <a:ext cx="685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3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садов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23C59B8-2699-4931-8B46-FAAE3D1D0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220200" y="2781300"/>
            <a:ext cx="21526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75" b="1" i="0">
                <a:solidFill>
                  <a:srgbClr val="D9E5F5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 i="0">
                <a:solidFill>
                  <a:srgbClr val="D9E5F5"/>
                </a:solidFill>
                <a:latin typeface="DejaVu Sans"/>
                <a:ea typeface="DejaVu Sans"/>
                <a:cs typeface="DejaVu Sans"/>
              </a:rPr>
              <a:t>использовали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275" b="1" i="0">
                <a:solidFill>
                  <a:srgbClr val="D9E5F5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 i="0">
                <a:solidFill>
                  <a:srgbClr val="D9E5F5"/>
                </a:solidFill>
                <a:latin typeface="DejaVu Sans"/>
                <a:ea typeface="DejaVu Sans"/>
                <a:cs typeface="DejaVu Sans"/>
              </a:rPr>
              <a:t>цифровой продукт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9B45F15-09FA-4417-9D39-F689AABC3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095750"/>
            <a:ext cx="10477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1EF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5D8585B-EBE4-4B10-A8DF-39B5DE052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04850" y="447675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ШКОЛА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C22AA3B-EDCA-4A06-B47E-F99B6A366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04850" y="4857750"/>
            <a:ext cx="23622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20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учитель • руководитель программ • директор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93C9717-02CE-4238-A65A-CEB183E47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505200" y="447675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EDTECH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1BE4237-4C3D-4867-903F-8BE6B1C433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505200" y="4857750"/>
            <a:ext cx="23622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20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топ-менеджер • автор учебных продуктов и пособий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A1D9AD3-B175-4502-B552-D0E07B762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305550" y="447675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СИСТЕМА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D92C720-CA71-49D3-ABA0-BA8478E47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305550" y="4857750"/>
            <a:ext cx="23622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20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федеральные проекты • участие в законотворчестве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0F5461D-B467-4DAD-974A-C785507AF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105900" y="447675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UNEXT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B4EFF8C-97E5-4637-BFA0-B90D4B1D8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105900" y="4857750"/>
            <a:ext cx="23622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20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 i="0">
                <a:solidFill>
                  <a:srgbClr val="66758B"/>
                </a:solidFill>
                <a:latin typeface="DejaVu Sans"/>
                <a:ea typeface="DejaVu Sans"/>
                <a:cs typeface="DejaVu Sans"/>
              </a:rPr>
              <a:t>основатель и CEO • резидент Harvard Innovation Labs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D22FDA8-FFAD-4AA8-926D-D664C2823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496050"/>
            <a:ext cx="542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UNEXT • БК PRIDE • НОВОСИБИРСК • 2026</a:t>
            </a:r>
          </a:p>
        </p:txBody>
      </p:sp>
    </p:spTree>
    <p:extLst>
      <p:ext uri="{BB962C8B-B14F-4D97-AF65-F5344CB8AC3E}">
        <p14:creationId xmlns:p14="http://schemas.microsoft.com/office/powerpoint/2010/main" val="84016535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8275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688DBB3-7F0E-4A32-A416-41F5D542F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E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CE71C69-FB35-4A86-99A6-7B585CDE1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3238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 i="0">
                <a:solidFill>
                  <a:srgbClr val="57A4FF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57A4FF"/>
                </a:solidFill>
                <a:latin typeface="DejaVu Sans"/>
                <a:ea typeface="DejaVu Sans"/>
                <a:cs typeface="DejaVu Sans"/>
              </a:rPr>
              <a:t>NEXTGEN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A77CE41-70E2-4A85-A821-61203D73F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38175"/>
            <a:ext cx="10287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4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34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Чему мы учим детей миллиардеров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6A014E0-9084-48DC-B4AF-C961CD118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296650" y="3429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125" b="1" i="0">
                <a:solidFill>
                  <a:srgbClr val="86A7DD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86A7DD"/>
                </a:solidFill>
                <a:latin typeface="DejaVu Sans"/>
                <a:ea typeface="DejaVu Sans"/>
                <a:cs typeface="DejaVu Sans"/>
              </a:rPr>
              <a:t>06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42744A8-F4D4-4C39-94DD-4328B6918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85800" y="1504950"/>
            <a:ext cx="78105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5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25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Доступ к лучшим ресурсам уже есть.</a:t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25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2550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Дефицит — собственный выбор.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C880586-FC6F-4435-9586-4CB2798C5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85800" y="276225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6FC51D8-A709-4A5B-A209-BEFA0DBA1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276350" y="2762250"/>
            <a:ext cx="2333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42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БЫТЬ АВТОРОМ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A624BDD-D661-4BE7-BD16-2ACD6CE05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276350" y="3105150"/>
            <a:ext cx="4476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 i="0">
                <a:solidFill>
                  <a:srgbClr val="BFD0EA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 i="0">
                <a:solidFill>
                  <a:srgbClr val="BFD0EA"/>
                </a:solidFill>
                <a:latin typeface="DejaVu Sans"/>
                <a:ea typeface="DejaVu Sans"/>
                <a:cs typeface="DejaVu Sans"/>
              </a:rPr>
              <a:t>формулировать свои цели, а не только наследовать готовые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DDDFF2A-7E61-4B4D-BB47-0E5F00B32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267450" y="276225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B2E9C79-70E3-4125-A391-8C1605D50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858000" y="2762250"/>
            <a:ext cx="2333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42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СОЗДАВАТЬ ЦЕННОСТЬ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D0A06CA-20CF-49CF-8A16-11BECF1A7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858000" y="3105150"/>
            <a:ext cx="4476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 i="0">
                <a:solidFill>
                  <a:srgbClr val="BFD0EA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 i="0">
                <a:solidFill>
                  <a:srgbClr val="BFD0EA"/>
                </a:solidFill>
                <a:latin typeface="DejaVu Sans"/>
                <a:ea typeface="DejaVu Sans"/>
                <a:cs typeface="DejaVu Sans"/>
              </a:rPr>
              <a:t>превращать интерес в проект, продукт и доказуемый результат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6C49822-1DC2-4D9E-BFE8-F18811D50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85800" y="3762375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8B9594D-D3D9-4225-8C92-B64DC1633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276350" y="3762375"/>
            <a:ext cx="2333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42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РАБОТАТЬ С КАПИТАЛОМ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CA41036-1F4A-4B9F-8C96-D87529581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276350" y="4105275"/>
            <a:ext cx="4476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 i="0">
                <a:solidFill>
                  <a:srgbClr val="BFD0EA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 i="0">
                <a:solidFill>
                  <a:srgbClr val="BFD0EA"/>
                </a:solidFill>
                <a:latin typeface="DejaVu Sans"/>
                <a:ea typeface="DejaVu Sans"/>
                <a:cs typeface="DejaVu Sans"/>
              </a:rPr>
              <a:t>видеть в нём ресурс и ответственность, а не идентичность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F2C333A-5C05-460B-80EF-5A06F4FC4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267450" y="3762375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A1AEAFB-288F-47D7-96E4-EBC9C9F14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858000" y="3762375"/>
            <a:ext cx="2333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42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ДЕРЖАТЬ НЕОПРЕДЕЛЁННОСТЬ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9108D9F-3592-4530-A1D5-64D66F960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858000" y="4105275"/>
            <a:ext cx="4476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 i="0">
                <a:solidFill>
                  <a:srgbClr val="BFD0EA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 i="0">
                <a:solidFill>
                  <a:srgbClr val="BFD0EA"/>
                </a:solidFill>
                <a:latin typeface="DejaVu Sans"/>
                <a:ea typeface="DejaVu Sans"/>
                <a:cs typeface="DejaVu Sans"/>
              </a:rPr>
              <a:t>принимать решения, проверять гипотезы и менять маршрут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16E6FA0-1B41-4082-9400-51E385FA8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85800" y="476250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05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82E23C5-BBE9-45A7-A12C-AEB7D8CFD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276350" y="4762500"/>
            <a:ext cx="2333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42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СТРОИТЬ ОТНОШЕНИЯ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CBB5B6B-495E-4219-8985-BBCF45DE6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276350" y="5105400"/>
            <a:ext cx="4476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 i="0">
                <a:solidFill>
                  <a:srgbClr val="BFD0EA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 i="0">
                <a:solidFill>
                  <a:srgbClr val="BFD0EA"/>
                </a:solidFill>
                <a:latin typeface="DejaVu Sans"/>
                <a:ea typeface="DejaVu Sans"/>
                <a:cs typeface="DejaVu Sans"/>
              </a:rPr>
              <a:t>говорить со взрослыми, собирать команды и просить обратную связь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0FD5BD4-64DF-4263-9876-1A058D24E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267450" y="476250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06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2FC388D-2477-4CDF-BE1F-5F4E3C3F5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858000" y="4762500"/>
            <a:ext cx="2333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42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СОХРАНЯТЬ СЕБЯ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42BD0E5-E605-4E65-B485-F63F81F5E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858000" y="5105400"/>
            <a:ext cx="4476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 i="0">
                <a:solidFill>
                  <a:srgbClr val="BFD0EA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 i="0">
                <a:solidFill>
                  <a:srgbClr val="BFD0EA"/>
                </a:solidFill>
                <a:latin typeface="DejaVu Sans"/>
                <a:ea typeface="DejaVu Sans"/>
                <a:cs typeface="DejaVu Sans"/>
              </a:rPr>
              <a:t>удерживать здоровье, смысл и устойчивость под высоким ожиданием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EA2D611-0084-42D7-A4E9-7CAAC701F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496050"/>
            <a:ext cx="542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7794C5"/>
                </a:solidFill>
                <a:latin typeface="DejaVu Sans"/>
                <a:ea typeface="DejaVu Sans"/>
                <a:cs typeface="DejaVu Sans"/>
              </a:defRPr>
            </a:pPr>
            <a:r>
              <a:rPr sz="900" b="1" i="0">
                <a:solidFill>
                  <a:srgbClr val="7794C5"/>
                </a:solidFill>
                <a:latin typeface="DejaVu Sans"/>
                <a:ea typeface="DejaVu Sans"/>
                <a:cs typeface="DejaVu Sans"/>
              </a:rPr>
              <a:t>UNEXT • БК PRIDE • НОВОСИБИРСК • 2026</a:t>
            </a:r>
          </a:p>
        </p:txBody>
      </p:sp>
    </p:spTree>
    <p:extLst>
      <p:ext uri="{BB962C8B-B14F-4D97-AF65-F5344CB8AC3E}">
        <p14:creationId xmlns:p14="http://schemas.microsoft.com/office/powerpoint/2010/main" val="29548795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F7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7552255-E3EE-4AF5-A34A-8DDA7FB56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E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1C838D5-F6C9-4D09-8206-5CBB189C0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3238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НОВАЯ СЛОЖНОСТЬ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9CC5B3A-6288-493F-85DE-3B729F4DF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38175"/>
            <a:ext cx="1066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Проблема уже не в нехватке возможностей. Их слишком много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6AB7BE1-6E3C-43F5-8F7D-6E16780C0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296650" y="3429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07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9658271-5E2C-4F55-82E1-78A3DAE01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62000" y="2000250"/>
            <a:ext cx="3333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5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25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НАВЫКИ XXI ВЕКА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648133A-F0A3-444C-8861-7B6181070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095750" y="1752600"/>
            <a:ext cx="3333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60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360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A-LEVEL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9536DB6-B4EB-41A6-81BD-1CA0DAA74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239000" y="1952625"/>
            <a:ext cx="3333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250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2250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ПРОФОРИЕНТАЦИЯ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E7F99F3-5C7B-4046-8AF9-8E7435BEA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524000" y="2905125"/>
            <a:ext cx="3333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2100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БИЛИНГВАЛЬНОСТЬ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C05D579-A17F-42BB-8669-426395B55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953000" y="2857500"/>
            <a:ext cx="3333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SOFT SKILLS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13DCA5C-CBFA-4EEC-9155-D3BC7B541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858250" y="3048000"/>
            <a:ext cx="3333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40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240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100 БАЛЛОВ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88350A0-01A0-4E8F-AA48-7A732BCE6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000125" y="3905250"/>
            <a:ext cx="3333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4350" b="1" i="0">
                <a:solidFill>
                  <a:srgbClr val="A4B2C6"/>
                </a:solidFill>
                <a:latin typeface="DejaVu Sans"/>
                <a:ea typeface="DejaVu Sans"/>
                <a:cs typeface="DejaVu Sans"/>
              </a:defRPr>
            </a:pPr>
            <a:r>
              <a:rPr sz="4350" b="1" i="0">
                <a:solidFill>
                  <a:srgbClr val="A4B2C6"/>
                </a:solidFill>
                <a:latin typeface="DejaVu Sans"/>
                <a:ea typeface="DejaVu Sans"/>
                <a:cs typeface="DejaVu Sans"/>
              </a:rPr>
              <a:t>IB?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5655BB3-6950-44E8-87A8-36A8B5190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429000" y="4210050"/>
            <a:ext cx="3333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2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22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КРЕАТИВНОСТЬ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388344F-51A4-4E8D-8F93-E7EEAD109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239000" y="4095750"/>
            <a:ext cx="3333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850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2850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MENTAL HEALTH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5446842-138B-45F8-8F5C-C5954C7EB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466850" y="5381625"/>
            <a:ext cx="9239250" cy="647700"/>
          </a:xfrm>
          <a:prstGeom xmlns:a="http://schemas.openxmlformats.org/drawingml/2006/main" prst="roundRect">
            <a:avLst>
              <a:gd name="adj" fmla="val 26471"/>
            </a:avLst>
          </a:prstGeom>
          <a:solidFill xmlns:a="http://schemas.openxmlformats.org/drawingml/2006/main">
            <a:srgbClr val="0827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8F4172D-CFB6-4141-869B-AB2D7B3E9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752600" y="5524500"/>
            <a:ext cx="8667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02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2025" b="1" i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Кто связывает покупки, риски и цели в одну систему?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5B91AB3-1847-407B-B887-9B0A16E9D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496050"/>
            <a:ext cx="542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UNEXT • БК PRIDE • НОВОСИБИРСК • 2026</a:t>
            </a:r>
          </a:p>
        </p:txBody>
      </p:sp>
    </p:spTree>
    <p:extLst>
      <p:ext uri="{BB962C8B-B14F-4D97-AF65-F5344CB8AC3E}">
        <p14:creationId xmlns:p14="http://schemas.microsoft.com/office/powerpoint/2010/main" val="165775219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BF49394-6814-4339-87ED-ACCF8DD0D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E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86C0523-BD87-4049-921A-D95805905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3238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ПОЧЕМУ СТРАТЕГИЯ НУЖНА СЕЙЧАС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C97EF55-1827-4512-ADD6-FF6ECC2EA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38175"/>
            <a:ext cx="105727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Мир труда перенастраивается быстрее школьной программы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FC270D6-D73F-433D-901B-D352DC6CF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296650" y="3429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08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94E9D73-AB8C-44E9-A047-D418682DD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66750" y="1885950"/>
            <a:ext cx="36195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8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defRPr>
            </a:pPr>
            <a:r>
              <a:rPr sz="8850" b="1" i="0">
                <a:solidFill>
                  <a:srgbClr val="FF4E0A"/>
                </a:solidFill>
                <a:latin typeface="DejaVu Sans"/>
                <a:ea typeface="DejaVu Sans"/>
                <a:cs typeface="DejaVu Sans"/>
              </a:rPr>
              <a:t>39%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5B726C6-DEA3-4DDA-8AF8-AD564F912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095750" y="2076450"/>
            <a:ext cx="590550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5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25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ключевых навыков работников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25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25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изменятся к 2030 году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2983634-AF96-4474-90FE-9A661BF7E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10000"/>
            <a:ext cx="10096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1EF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73512BA-E180-4175-A025-F68D7736B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23900" y="4229100"/>
            <a:ext cx="1009650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625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2625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Школа не может один раз «настроить» ребёнка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2625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2625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на мир, который сам постоянно перенастраивается.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c95f28ead1d4935"/>
          <a:stretch xmlns:a="http://schemas.openxmlformats.org/drawingml/2006/main"/>
        </p:blipFill>
        <p:spPr>
          <a:xfrm xmlns:a="http://schemas.openxmlformats.org/drawingml/2006/main">
            <a:off x="10021333" y="4810125"/>
            <a:ext cx="1388584" cy="1257300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088E02C-1EED-4DDE-914C-60F394925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496050"/>
            <a:ext cx="542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UNEXT • БК PRIDE • НОВОСИБИРСК • 2026</a:t>
            </a:r>
          </a:p>
        </p:txBody>
      </p:sp>
    </p:spTree>
    <p:extLst>
      <p:ext uri="{BB962C8B-B14F-4D97-AF65-F5344CB8AC3E}">
        <p14:creationId xmlns:p14="http://schemas.microsoft.com/office/powerpoint/2010/main" val="41620603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7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6353414-DC20-4523-A4EE-1FDD5683D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E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9F81C60-388C-4ED8-97D5-CEDDB907C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3238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1F5BEA"/>
                </a:solidFill>
                <a:latin typeface="DejaVu Sans"/>
                <a:ea typeface="DejaVu Sans"/>
                <a:cs typeface="DejaVu Sans"/>
              </a:rPr>
              <a:t>ДЛИННЫЙ ГОРИЗОНТ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D2386D5-AA52-4A72-A2CA-D3DE2264C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38175"/>
            <a:ext cx="105727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345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У каждого возраста — свой главный управленческий вопрос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4332454-3141-4486-BB05-2DC8BE8B4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296650" y="3429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09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4AB8281-8558-415C-A0F0-1806D7C83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276600"/>
            <a:ext cx="10287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BFD0E7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072777F-F6CE-431E-994B-86A7DF5AF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81050" y="3057525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B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C9DAF9D-AE55-4896-B506-856C52A5B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76250" y="2324100"/>
            <a:ext cx="1047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21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0–4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D19DFED-698B-49A4-BCC5-5F55CBC71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19075" y="3762375"/>
            <a:ext cx="1562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Развитие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135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и здоровье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E94DB5C-ED56-42BA-830A-97C6C9223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781300" y="3057525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B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C79ABFC-CF44-4381-98F9-83EB9CC6E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476500" y="2324100"/>
            <a:ext cx="1047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21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4–6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C3DCE5A-8F39-4157-BBA4-A70E89781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219325" y="3762375"/>
            <a:ext cx="1562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Готовность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135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и выбор школы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55233E3-F5F0-4815-923A-1499DB004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781550" y="3057525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B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C704EC1-5F19-44BB-BB74-C517F972D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476750" y="2324100"/>
            <a:ext cx="1047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21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7–11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3DF988E-D5CD-4995-8A5A-51C8B4F19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219575" y="3762375"/>
            <a:ext cx="1562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Интересы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135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и нагрузка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8B594DF-9B84-4666-90D1-003D9E5AB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781800" y="3057525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B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AD2DD0E-B9EF-4C37-9D68-9D579DB40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477000" y="2324100"/>
            <a:ext cx="1047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21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12–14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A06C9E9-7A8D-4A38-AD34-ABAF42367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219825" y="3762375"/>
            <a:ext cx="1562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Пубертат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135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и идентичность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7BF6076-0A8E-4CF6-8988-CC75E5E78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782050" y="3057525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4E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A401599-8E06-4369-AEF1-26FA7EC7D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477250" y="2324100"/>
            <a:ext cx="1047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21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15–18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7168AD3-1888-46DD-AD62-1643D93D5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220075" y="3762375"/>
            <a:ext cx="1562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Экзамены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135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и выбор пути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16EBB9F-D18B-45AC-8978-C55D022B3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0687050" y="3057525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B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A4B1E4C-ED3B-4E41-99A2-E9EF7CA31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0382250" y="2324100"/>
            <a:ext cx="1047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21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19–21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1560B2C-5460-4EC0-B8F5-8AF640C1E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0125075" y="3762375"/>
            <a:ext cx="1562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Перевыбор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135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253750"/>
                </a:solidFill>
                <a:latin typeface="DejaVu Sans"/>
                <a:ea typeface="DejaVu Sans"/>
                <a:cs typeface="DejaVu Sans"/>
              </a:rPr>
              <a:t>и старт карьеры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3F9BD40-5936-474A-A3FF-75DC9C77D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257300" y="5238750"/>
            <a:ext cx="9677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defRPr>
            </a:pPr>
            <a:r>
              <a:rPr sz="2100" b="1" i="0">
                <a:solidFill>
                  <a:srgbClr val="08275E"/>
                </a:solidFill>
                <a:latin typeface="DejaVu Sans"/>
                <a:ea typeface="DejaVu Sans"/>
                <a:cs typeface="DejaVu Sans"/>
              </a:rPr>
              <a:t>Одна и та же школа не решает шесть разных возрастных задач автоматически.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7014810-732F-4985-BA72-C9B0C0DC5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496050"/>
            <a:ext cx="542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defRPr>
            </a:pPr>
            <a:r>
              <a:rPr sz="900" b="1" i="0">
                <a:solidFill>
                  <a:srgbClr val="9AA9BF"/>
                </a:solidFill>
                <a:latin typeface="DejaVu Sans"/>
                <a:ea typeface="DejaVu Sans"/>
                <a:cs typeface="DejaVu Sans"/>
              </a:rPr>
              <a:t>UNEXT • БК PRIDE • НОВОСИБИРСК • 2026</a:t>
            </a:r>
          </a:p>
        </p:txBody>
      </p:sp>
    </p:spTree>
    <p:extLst>
      <p:ext uri="{BB962C8B-B14F-4D97-AF65-F5344CB8AC3E}">
        <p14:creationId xmlns:p14="http://schemas.microsoft.com/office/powerpoint/2010/main" val="1345533267"/>
      </p:ext>
    </p:extLst>
  </p:cSld>
</p:sld>
</file>

<file path=ppt/theme/theme1.xml><?xml version="1.0" encoding="utf-8"?>
<a:theme xmlns:a="http://schemas.openxmlformats.org/drawingml/2006/main" name="ChatGPT">
  <a:themeElements>
    <a:clrScheme name="UNEXT PRIDE">
      <a:dk1>
        <a:srgbClr val="111111"/>
      </a:dk1>
      <a:lt1>
        <a:srgbClr val="FFFFFF"/>
      </a:lt1>
      <a:dk2>
        <a:srgbClr val="08275E"/>
      </a:dk2>
      <a:lt2>
        <a:srgbClr val="D8E1EF"/>
      </a:lt2>
      <a:accent1>
        <a:srgbClr val="1F5BEA"/>
      </a:accent1>
      <a:accent2>
        <a:srgbClr val="FF4E0A"/>
      </a:accent2>
      <a:accent3>
        <a:srgbClr val="1EB5E9"/>
      </a:accent3>
      <a:accent4>
        <a:srgbClr val="1B9C73"/>
      </a:accent4>
      <a:accent5>
        <a:srgbClr val="B31B34"/>
      </a:accent5>
      <a:accent6>
        <a:srgbClr val="57A4FF"/>
      </a:accent6>
      <a:hlink>
        <a:srgbClr val="1F5BEA"/>
      </a:hlink>
      <a:folHlink>
        <a:srgbClr val="B31B34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UNEXT PRIDE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2026-09-02T07:56:57.8900000Z</dcterms:created>
  <dcterms:modified xsi:type="dcterms:W3CDTF">2026-09-02T07:56:57.8900000Z</dcterms:modified>
</coreProperties>
</file>